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Lst>
  <p:notesMasterIdLst>
    <p:notesMasterId r:id="rId33"/>
  </p:notesMasterIdLst>
  <p:sldIdLst>
    <p:sldId id="307" r:id="rId3"/>
    <p:sldId id="269" r:id="rId4"/>
    <p:sldId id="271" r:id="rId5"/>
    <p:sldId id="272" r:id="rId6"/>
    <p:sldId id="264" r:id="rId7"/>
    <p:sldId id="273" r:id="rId8"/>
    <p:sldId id="275" r:id="rId9"/>
    <p:sldId id="274" r:id="rId10"/>
    <p:sldId id="277" r:id="rId11"/>
    <p:sldId id="282" r:id="rId12"/>
    <p:sldId id="283" r:id="rId13"/>
    <p:sldId id="281" r:id="rId14"/>
    <p:sldId id="276" r:id="rId15"/>
    <p:sldId id="284" r:id="rId16"/>
    <p:sldId id="287" r:id="rId17"/>
    <p:sldId id="288" r:id="rId18"/>
    <p:sldId id="289" r:id="rId19"/>
    <p:sldId id="286" r:id="rId20"/>
    <p:sldId id="291" r:id="rId21"/>
    <p:sldId id="293" r:id="rId22"/>
    <p:sldId id="290" r:id="rId23"/>
    <p:sldId id="305" r:id="rId24"/>
    <p:sldId id="295" r:id="rId25"/>
    <p:sldId id="297" r:id="rId26"/>
    <p:sldId id="298" r:id="rId27"/>
    <p:sldId id="296" r:id="rId28"/>
    <p:sldId id="300" r:id="rId29"/>
    <p:sldId id="299" r:id="rId30"/>
    <p:sldId id="266" r:id="rId31"/>
    <p:sldId id="30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B24C"/>
    <a:srgbClr val="374267"/>
    <a:srgbClr val="4E5F94"/>
    <a:srgbClr val="6F7F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22" autoAdjust="0"/>
    <p:restoredTop sz="94660"/>
  </p:normalViewPr>
  <p:slideViewPr>
    <p:cSldViewPr>
      <p:cViewPr varScale="1">
        <p:scale>
          <a:sx n="74" d="100"/>
          <a:sy n="74" d="100"/>
        </p:scale>
        <p:origin x="140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D78BC0-7408-49EE-8AF8-E984435320F2}" type="datetimeFigureOut">
              <a:rPr lang="en-US" smtClean="0"/>
              <a:t>7/27/2016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C4757E-0E73-46D7-BDCC-53C0B3EB72F1}" type="slidenum">
              <a:rPr lang="en-US" smtClean="0"/>
              <a:t>‹#›</a:t>
            </a:fld>
            <a:endParaRPr lang="en-US"/>
          </a:p>
        </p:txBody>
      </p:sp>
    </p:spTree>
    <p:extLst>
      <p:ext uri="{BB962C8B-B14F-4D97-AF65-F5344CB8AC3E}">
        <p14:creationId xmlns:p14="http://schemas.microsoft.com/office/powerpoint/2010/main" val="1459185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0A0C5E-B243-40ED-B746-A6969486E711}" type="slidenum">
              <a:rPr lang="en-US" altLang="en-US" smtClean="0">
                <a:solidFill>
                  <a:prstClr val="black"/>
                </a:solidFill>
              </a:rPr>
              <a:pPr>
                <a:defRPr/>
              </a:pPr>
              <a:t>1</a:t>
            </a:fld>
            <a:endParaRPr lang="en-US" altLang="en-US" dirty="0">
              <a:solidFill>
                <a:prstClr val="black"/>
              </a:solidFill>
            </a:endParaRPr>
          </a:p>
        </p:txBody>
      </p:sp>
    </p:spTree>
    <p:extLst>
      <p:ext uri="{BB962C8B-B14F-4D97-AF65-F5344CB8AC3E}">
        <p14:creationId xmlns:p14="http://schemas.microsoft.com/office/powerpoint/2010/main" val="463793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8913-0DAC-4B04-9E9F-87D92AF662FA}" type="slidenum">
              <a:rPr lang="en-US" smtClean="0"/>
              <a:t>‹#›</a:t>
            </a:fld>
            <a:endParaRPr lang="en-US"/>
          </a:p>
        </p:txBody>
      </p:sp>
    </p:spTree>
    <p:extLst>
      <p:ext uri="{BB962C8B-B14F-4D97-AF65-F5344CB8AC3E}">
        <p14:creationId xmlns:p14="http://schemas.microsoft.com/office/powerpoint/2010/main" val="2272423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8913-0DAC-4B04-9E9F-87D92AF662FA}" type="slidenum">
              <a:rPr lang="en-US" smtClean="0"/>
              <a:t>‹#›</a:t>
            </a:fld>
            <a:endParaRPr lang="en-US"/>
          </a:p>
        </p:txBody>
      </p:sp>
    </p:spTree>
    <p:extLst>
      <p:ext uri="{BB962C8B-B14F-4D97-AF65-F5344CB8AC3E}">
        <p14:creationId xmlns:p14="http://schemas.microsoft.com/office/powerpoint/2010/main" val="216164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8913-0DAC-4B04-9E9F-87D92AF662FA}" type="slidenum">
              <a:rPr lang="en-US" smtClean="0"/>
              <a:t>‹#›</a:t>
            </a:fld>
            <a:endParaRPr lang="en-US"/>
          </a:p>
        </p:txBody>
      </p:sp>
    </p:spTree>
    <p:extLst>
      <p:ext uri="{BB962C8B-B14F-4D97-AF65-F5344CB8AC3E}">
        <p14:creationId xmlns:p14="http://schemas.microsoft.com/office/powerpoint/2010/main" val="3381703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Square Bulle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8"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6" name="Slide Number Placeholder 22"/>
          <p:cNvSpPr>
            <a:spLocks noGrp="1"/>
          </p:cNvSpPr>
          <p:nvPr>
            <p:ph type="sldNum" sz="quarter" idx="11"/>
          </p:nvPr>
        </p:nvSpPr>
        <p:spPr>
          <a:xfrm>
            <a:off x="685800" y="6492875"/>
            <a:ext cx="533400" cy="365125"/>
          </a:xfrm>
          <a:prstGeom prst="rect">
            <a:avLst/>
          </a:prstGeom>
        </p:spPr>
        <p:txBody>
          <a:bodyPr vert="horz" lIns="0" rIns="0" anchor="t"/>
          <a:lstStyle>
            <a:lvl1pPr algn="l" eaLnBrk="1" fontAlgn="auto" latinLnBrk="0" hangingPunct="1">
              <a:spcBef>
                <a:spcPts val="0"/>
              </a:spcBef>
              <a:spcAft>
                <a:spcPts val="0"/>
              </a:spcAft>
              <a:defRPr kumimoji="0" sz="1400" smtClean="0">
                <a:solidFill>
                  <a:srgbClr val="666666"/>
                </a:solidFill>
                <a:latin typeface="Tw Cen MT"/>
                <a:cs typeface="Tw Cen MT"/>
              </a:defRPr>
            </a:lvl1pPr>
          </a:lstStyle>
          <a:p>
            <a:pPr>
              <a:defRPr/>
            </a:pPr>
            <a:fld id="{D24C62AC-34AC-44FA-925B-65FA1B2D13C3}" type="slidenum">
              <a:rPr lang="en-US" smtClean="0"/>
              <a:pPr>
                <a:defRPr/>
              </a:pPr>
              <a:t>‹#›</a:t>
            </a:fld>
            <a:endParaRPr lang="en-US" dirty="0"/>
          </a:p>
        </p:txBody>
      </p:sp>
      <p:grpSp>
        <p:nvGrpSpPr>
          <p:cNvPr id="4" name="Group 3"/>
          <p:cNvGrpSpPr/>
          <p:nvPr userDrawn="1"/>
        </p:nvGrpSpPr>
        <p:grpSpPr>
          <a:xfrm>
            <a:off x="8005169" y="6285674"/>
            <a:ext cx="839724" cy="431800"/>
            <a:chOff x="8005169" y="6285674"/>
            <a:chExt cx="839724" cy="431800"/>
          </a:xfrm>
        </p:grpSpPr>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5169" y="6285674"/>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image00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424269" y="6291262"/>
              <a:ext cx="420624" cy="42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101532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Square Bulle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273800"/>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8"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6" name="Slide Number Placeholder 22"/>
          <p:cNvSpPr>
            <a:spLocks noGrp="1"/>
          </p:cNvSpPr>
          <p:nvPr>
            <p:ph type="sldNum" sz="quarter" idx="11"/>
          </p:nvPr>
        </p:nvSpPr>
        <p:spPr>
          <a:xfrm>
            <a:off x="685800" y="6492875"/>
            <a:ext cx="533400" cy="365125"/>
          </a:xfrm>
          <a:prstGeom prst="rect">
            <a:avLst/>
          </a:prstGeom>
        </p:spPr>
        <p:txBody>
          <a:bodyPr vert="horz" wrap="square" lIns="0" tIns="45720" rIns="0" bIns="45720" numCol="1" anchor="t" anchorCtr="0" compatLnSpc="1">
            <a:prstTxWarp prst="textNoShape">
              <a:avLst/>
            </a:prstTxWarp>
          </a:bodyPr>
          <a:lstStyle>
            <a:lvl1pPr>
              <a:defRPr sz="1800">
                <a:solidFill>
                  <a:srgbClr val="666666"/>
                </a:solidFill>
              </a:defRPr>
            </a:lvl1pPr>
          </a:lstStyle>
          <a:p>
            <a:pPr defTabSz="457200" fontAlgn="base">
              <a:spcBef>
                <a:spcPct val="0"/>
              </a:spcBef>
              <a:spcAft>
                <a:spcPct val="0"/>
              </a:spcAft>
              <a:defRPr/>
            </a:pPr>
            <a:fld id="{7C47DF69-1C55-4B4D-8C6F-AAC8DA45B25E}" type="slidenum">
              <a:rPr lang="en-US" altLang="en-US">
                <a:ea typeface="MS PGothic" pitchFamily="34" charset="-128"/>
              </a:rPr>
              <a:pPr defTabSz="457200" fontAlgn="base">
                <a:spcBef>
                  <a:spcPct val="0"/>
                </a:spcBef>
                <a:spcAft>
                  <a:spcPct val="0"/>
                </a:spcAft>
                <a:defRPr/>
              </a:pPr>
              <a:t>‹#›</a:t>
            </a:fld>
            <a:endParaRPr lang="en-US" altLang="en-US" dirty="0">
              <a:ea typeface="MS PGothic" pitchFamily="34" charset="-128"/>
            </a:endParaRPr>
          </a:p>
        </p:txBody>
      </p:sp>
    </p:spTree>
    <p:extLst>
      <p:ext uri="{BB962C8B-B14F-4D97-AF65-F5344CB8AC3E}">
        <p14:creationId xmlns:p14="http://schemas.microsoft.com/office/powerpoint/2010/main" val="1747551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Number Bulle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273800"/>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449763"/>
          </a:xfrm>
          <a:prstGeom prst="rect">
            <a:avLst/>
          </a:prstGeom>
        </p:spPr>
        <p:txBody>
          <a:bodyPr vert="horz"/>
          <a:lstStyle>
            <a:lvl1pPr marL="594360" indent="-365760">
              <a:buClr>
                <a:srgbClr val="038A00"/>
              </a:buClr>
              <a:buFont typeface="+mj-lt"/>
              <a:buAutoNum type="arabicPeriod"/>
              <a:defRPr sz="2400" baseline="0">
                <a:solidFill>
                  <a:srgbClr val="333333"/>
                </a:solidFill>
                <a:latin typeface="Tw Cen MT"/>
                <a:cs typeface="Tw Cen MT"/>
              </a:defRPr>
            </a:lvl1pPr>
            <a:lvl2pPr marL="1170432" indent="-347472">
              <a:buClr>
                <a:srgbClr val="038A00"/>
              </a:buClr>
              <a:buFont typeface="+mj-lt"/>
              <a:buAutoNum type="alphaLcPeriod"/>
              <a:defRPr sz="2100">
                <a:solidFill>
                  <a:srgbClr val="333333"/>
                </a:solidFill>
                <a:latin typeface="Tw Cen MT"/>
                <a:cs typeface="Tw Cen MT"/>
              </a:defRPr>
            </a:lvl2pPr>
            <a:lvl3pPr marL="1719072" indent="-256032">
              <a:buClr>
                <a:srgbClr val="038A00"/>
              </a:buClr>
              <a:buFont typeface="+mj-lt"/>
              <a:buAutoNum type="romanLcPeriod"/>
              <a:defRPr sz="1800">
                <a:solidFill>
                  <a:srgbClr val="333333"/>
                </a:solidFill>
                <a:latin typeface="Tw Cen MT"/>
                <a:cs typeface="Tw Cen MT"/>
              </a:defRPr>
            </a:lvl3pPr>
            <a:lvl4pPr marL="2212848" indent="-256032">
              <a:buClr>
                <a:srgbClr val="038A00"/>
              </a:buClr>
              <a:buFont typeface="Wingdings" charset="2"/>
              <a:buChar char="§"/>
              <a:defRPr sz="1600">
                <a:solidFill>
                  <a:srgbClr val="333333"/>
                </a:solidFill>
                <a:latin typeface="Tw Cen MT"/>
                <a:cs typeface="Tw Cen MT"/>
              </a:defRPr>
            </a:lvl4pPr>
            <a:lvl5pPr>
              <a:buClr>
                <a:srgbClr val="038A00"/>
              </a:buClr>
              <a:defRPr>
                <a:latin typeface="Tw Cen MT"/>
                <a:cs typeface="Tw Cen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ext Placeholder 17"/>
          <p:cNvSpPr>
            <a:spLocks noGrp="1"/>
          </p:cNvSpPr>
          <p:nvPr>
            <p:ph type="body" sz="quarter" idx="10"/>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7" name="Slide Number Placeholder 22"/>
          <p:cNvSpPr>
            <a:spLocks noGrp="1"/>
          </p:cNvSpPr>
          <p:nvPr>
            <p:ph type="sldNum" sz="quarter" idx="11"/>
          </p:nvPr>
        </p:nvSpPr>
        <p:spPr>
          <a:xfrm>
            <a:off x="685800" y="6492875"/>
            <a:ext cx="533400" cy="365125"/>
          </a:xfrm>
          <a:prstGeom prst="rect">
            <a:avLst/>
          </a:prstGeom>
        </p:spPr>
        <p:txBody>
          <a:bodyPr vert="horz" wrap="square" lIns="0" tIns="45720" rIns="0" bIns="45720" numCol="1" anchor="t" anchorCtr="0" compatLnSpc="1">
            <a:prstTxWarp prst="textNoShape">
              <a:avLst/>
            </a:prstTxWarp>
          </a:bodyPr>
          <a:lstStyle>
            <a:lvl1pPr>
              <a:defRPr sz="1800">
                <a:solidFill>
                  <a:srgbClr val="666666"/>
                </a:solidFill>
              </a:defRPr>
            </a:lvl1pPr>
          </a:lstStyle>
          <a:p>
            <a:pPr defTabSz="457200" fontAlgn="base">
              <a:spcBef>
                <a:spcPct val="0"/>
              </a:spcBef>
              <a:spcAft>
                <a:spcPct val="0"/>
              </a:spcAft>
              <a:defRPr/>
            </a:pPr>
            <a:fld id="{D6586DBB-6C59-43AB-A45A-FB1AA5FF67C0}" type="slidenum">
              <a:rPr lang="en-US" altLang="en-US">
                <a:ea typeface="MS PGothic" pitchFamily="34" charset="-128"/>
              </a:rPr>
              <a:pPr defTabSz="457200" fontAlgn="base">
                <a:spcBef>
                  <a:spcPct val="0"/>
                </a:spcBef>
                <a:spcAft>
                  <a:spcPct val="0"/>
                </a:spcAft>
                <a:defRPr/>
              </a:pPr>
              <a:t>‹#›</a:t>
            </a:fld>
            <a:endParaRPr lang="en-US" altLang="en-US" dirty="0">
              <a:ea typeface="MS PGothic" pitchFamily="34" charset="-128"/>
            </a:endParaRPr>
          </a:p>
        </p:txBody>
      </p:sp>
    </p:spTree>
    <p:extLst>
      <p:ext uri="{BB962C8B-B14F-4D97-AF65-F5344CB8AC3E}">
        <p14:creationId xmlns:p14="http://schemas.microsoft.com/office/powerpoint/2010/main" val="1704408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6273800"/>
            <a:ext cx="41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286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smtClean="0"/>
              <a:t>Click to edit Master title style</a:t>
            </a:r>
            <a:endParaRPr lang="en-US" dirty="0"/>
          </a:p>
        </p:txBody>
      </p:sp>
      <p:sp>
        <p:nvSpPr>
          <p:cNvPr id="9" name="Chart Placeholder 8"/>
          <p:cNvSpPr>
            <a:spLocks noGrp="1"/>
          </p:cNvSpPr>
          <p:nvPr>
            <p:ph type="chart" sz="quarter" idx="10"/>
          </p:nvPr>
        </p:nvSpPr>
        <p:spPr>
          <a:xfrm>
            <a:off x="457200" y="1295400"/>
            <a:ext cx="8229600" cy="4449763"/>
          </a:xfrm>
          <a:prstGeom prst="rect">
            <a:avLst/>
          </a:prstGeom>
        </p:spPr>
        <p:txBody>
          <a:bodyPr vert="horz"/>
          <a:lstStyle/>
          <a:p>
            <a:pPr lvl="0"/>
            <a:r>
              <a:rPr lang="en-US" noProof="0" dirty="0" smtClean="0"/>
              <a:t>Click icon to add chart</a:t>
            </a:r>
            <a:endParaRPr lang="en-US" noProof="0" dirty="0"/>
          </a:p>
        </p:txBody>
      </p:sp>
      <p:sp>
        <p:nvSpPr>
          <p:cNvPr id="6" name="Text Placeholder 17"/>
          <p:cNvSpPr>
            <a:spLocks noGrp="1"/>
          </p:cNvSpPr>
          <p:nvPr>
            <p:ph type="body" sz="quarter" idx="11"/>
          </p:nvPr>
        </p:nvSpPr>
        <p:spPr>
          <a:xfrm>
            <a:off x="457200" y="792163"/>
            <a:ext cx="8229600" cy="503237"/>
          </a:xfrm>
          <a:prstGeom prst="rect">
            <a:avLst/>
          </a:prstGeom>
        </p:spPr>
        <p:txBody>
          <a:bodyPr vert="horz"/>
          <a:lstStyle>
            <a:lvl1pPr marL="365760">
              <a:buFontTx/>
              <a:buNone/>
              <a:defRPr sz="2000" cap="all">
                <a:solidFill>
                  <a:srgbClr val="038A00"/>
                </a:solidFill>
              </a:defRPr>
            </a:lvl1pPr>
          </a:lstStyle>
          <a:p>
            <a:pPr lvl="0"/>
            <a:r>
              <a:rPr lang="en-US" smtClean="0"/>
              <a:t>Click to edit Master text styles</a:t>
            </a:r>
          </a:p>
        </p:txBody>
      </p:sp>
      <p:sp>
        <p:nvSpPr>
          <p:cNvPr id="7" name="Slide Number Placeholder 22"/>
          <p:cNvSpPr>
            <a:spLocks noGrp="1"/>
          </p:cNvSpPr>
          <p:nvPr>
            <p:ph type="sldNum" sz="quarter" idx="12"/>
          </p:nvPr>
        </p:nvSpPr>
        <p:spPr>
          <a:xfrm>
            <a:off x="685800" y="6492875"/>
            <a:ext cx="533400" cy="365125"/>
          </a:xfrm>
          <a:prstGeom prst="rect">
            <a:avLst/>
          </a:prstGeom>
        </p:spPr>
        <p:txBody>
          <a:bodyPr vert="horz" wrap="square" lIns="0" tIns="45720" rIns="0" bIns="45720" numCol="1" anchor="t" anchorCtr="0" compatLnSpc="1">
            <a:prstTxWarp prst="textNoShape">
              <a:avLst/>
            </a:prstTxWarp>
          </a:bodyPr>
          <a:lstStyle>
            <a:lvl1pPr>
              <a:defRPr sz="1800">
                <a:solidFill>
                  <a:srgbClr val="666666"/>
                </a:solidFill>
              </a:defRPr>
            </a:lvl1pPr>
          </a:lstStyle>
          <a:p>
            <a:pPr defTabSz="457200" fontAlgn="base">
              <a:spcBef>
                <a:spcPct val="0"/>
              </a:spcBef>
              <a:spcAft>
                <a:spcPct val="0"/>
              </a:spcAft>
              <a:defRPr/>
            </a:pPr>
            <a:fld id="{412AEC6C-280B-45D3-8DAE-7E64F21EC41E}" type="slidenum">
              <a:rPr lang="en-US" altLang="en-US">
                <a:ea typeface="MS PGothic" pitchFamily="34" charset="-128"/>
              </a:rPr>
              <a:pPr defTabSz="457200" fontAlgn="base">
                <a:spcBef>
                  <a:spcPct val="0"/>
                </a:spcBef>
                <a:spcAft>
                  <a:spcPct val="0"/>
                </a:spcAft>
                <a:defRPr/>
              </a:pPr>
              <a:t>‹#›</a:t>
            </a:fld>
            <a:endParaRPr lang="en-US" altLang="en-US" dirty="0">
              <a:ea typeface="MS PGothic" pitchFamily="34" charset="-128"/>
            </a:endParaRPr>
          </a:p>
        </p:txBody>
      </p:sp>
    </p:spTree>
    <p:extLst>
      <p:ext uri="{BB962C8B-B14F-4D97-AF65-F5344CB8AC3E}">
        <p14:creationId xmlns:p14="http://schemas.microsoft.com/office/powerpoint/2010/main" val="3967068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162800" cy="4038600"/>
          </a:xfrm>
          <a:prstGeom prst="rect">
            <a:avLst/>
          </a:prstGeom>
        </p:spPr>
        <p:txBody>
          <a:bodyPr vert="horz" anchor="t"/>
          <a:lstStyle>
            <a:lvl1pPr algn="l">
              <a:defRPr sz="5000" b="1" cap="none" baseline="0">
                <a:solidFill>
                  <a:srgbClr val="0C4790"/>
                </a:solidFill>
                <a:latin typeface="Tw Cen MT"/>
                <a:cs typeface="Tw Cen MT"/>
              </a:defRPr>
            </a:lvl1pPr>
          </a:lstStyle>
          <a:p>
            <a:r>
              <a:rPr lang="en-US" smtClean="0"/>
              <a:t>Click to edit Master title style</a:t>
            </a:r>
            <a:endParaRPr lang="en-US" dirty="0"/>
          </a:p>
        </p:txBody>
      </p:sp>
      <p:sp>
        <p:nvSpPr>
          <p:cNvPr id="3" name="Text Placeholder 2"/>
          <p:cNvSpPr>
            <a:spLocks noGrp="1"/>
          </p:cNvSpPr>
          <p:nvPr>
            <p:ph type="body" idx="1"/>
          </p:nvPr>
        </p:nvSpPr>
        <p:spPr>
          <a:xfrm>
            <a:off x="4038600" y="5105400"/>
            <a:ext cx="4191000" cy="411162"/>
          </a:xfrm>
          <a:prstGeom prst="rect">
            <a:avLst/>
          </a:prstGeom>
        </p:spPr>
        <p:txBody>
          <a:bodyPr vert="horz" anchor="b"/>
          <a:lstStyle>
            <a:lvl1pPr marL="0" indent="0">
              <a:buNone/>
              <a:defRPr sz="2600" baseline="0">
                <a:solidFill>
                  <a:srgbClr val="0C4790"/>
                </a:solidFill>
                <a:latin typeface="Tw Cen MT"/>
                <a:cs typeface="Tw Cen M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70854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 y="457200"/>
            <a:ext cx="8077200" cy="54864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7" name="Text Placeholder 6"/>
          <p:cNvSpPr>
            <a:spLocks noGrp="1"/>
          </p:cNvSpPr>
          <p:nvPr>
            <p:ph type="body" sz="quarter" idx="10"/>
          </p:nvPr>
        </p:nvSpPr>
        <p:spPr>
          <a:xfrm>
            <a:off x="533400" y="5943600"/>
            <a:ext cx="8077200" cy="457200"/>
          </a:xfrm>
          <a:prstGeom prst="rect">
            <a:avLst/>
          </a:prstGeom>
        </p:spPr>
        <p:txBody>
          <a:bodyPr vert="horz"/>
          <a:lstStyle>
            <a:lvl1pPr>
              <a:buFontTx/>
              <a:buNone/>
              <a:defRPr sz="2000" baseline="0">
                <a:latin typeface="Tw Cen MT"/>
                <a:cs typeface="Tw Cen MT"/>
              </a:defRPr>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3580489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97379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8913-0DAC-4B04-9E9F-87D92AF662FA}" type="slidenum">
              <a:rPr lang="en-US" smtClean="0"/>
              <a:t>‹#›</a:t>
            </a:fld>
            <a:endParaRPr lang="en-US"/>
          </a:p>
        </p:txBody>
      </p:sp>
    </p:spTree>
    <p:extLst>
      <p:ext uri="{BB962C8B-B14F-4D97-AF65-F5344CB8AC3E}">
        <p14:creationId xmlns:p14="http://schemas.microsoft.com/office/powerpoint/2010/main" val="2863875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8913-0DAC-4B04-9E9F-87D92AF662FA}" type="slidenum">
              <a:rPr lang="en-US" smtClean="0"/>
              <a:t>‹#›</a:t>
            </a:fld>
            <a:endParaRPr lang="en-US"/>
          </a:p>
        </p:txBody>
      </p:sp>
    </p:spTree>
    <p:extLst>
      <p:ext uri="{BB962C8B-B14F-4D97-AF65-F5344CB8AC3E}">
        <p14:creationId xmlns:p14="http://schemas.microsoft.com/office/powerpoint/2010/main" val="904739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18913-0DAC-4B04-9E9F-87D92AF662FA}" type="slidenum">
              <a:rPr lang="en-US" smtClean="0"/>
              <a:t>‹#›</a:t>
            </a:fld>
            <a:endParaRPr lang="en-US"/>
          </a:p>
        </p:txBody>
      </p:sp>
    </p:spTree>
    <p:extLst>
      <p:ext uri="{BB962C8B-B14F-4D97-AF65-F5344CB8AC3E}">
        <p14:creationId xmlns:p14="http://schemas.microsoft.com/office/powerpoint/2010/main" val="2150622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218913-0DAC-4B04-9E9F-87D92AF662FA}" type="slidenum">
              <a:rPr lang="en-US" smtClean="0"/>
              <a:t>‹#›</a:t>
            </a:fld>
            <a:endParaRPr lang="en-US"/>
          </a:p>
        </p:txBody>
      </p:sp>
    </p:spTree>
    <p:extLst>
      <p:ext uri="{BB962C8B-B14F-4D97-AF65-F5344CB8AC3E}">
        <p14:creationId xmlns:p14="http://schemas.microsoft.com/office/powerpoint/2010/main" val="3988265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218913-0DAC-4B04-9E9F-87D92AF662FA}" type="slidenum">
              <a:rPr lang="en-US" smtClean="0"/>
              <a:t>‹#›</a:t>
            </a:fld>
            <a:endParaRPr lang="en-US"/>
          </a:p>
        </p:txBody>
      </p:sp>
    </p:spTree>
    <p:extLst>
      <p:ext uri="{BB962C8B-B14F-4D97-AF65-F5344CB8AC3E}">
        <p14:creationId xmlns:p14="http://schemas.microsoft.com/office/powerpoint/2010/main" val="2790847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218913-0DAC-4B04-9E9F-87D92AF662FA}" type="slidenum">
              <a:rPr lang="en-US" smtClean="0"/>
              <a:t>‹#›</a:t>
            </a:fld>
            <a:endParaRPr lang="en-US"/>
          </a:p>
        </p:txBody>
      </p:sp>
    </p:spTree>
    <p:extLst>
      <p:ext uri="{BB962C8B-B14F-4D97-AF65-F5344CB8AC3E}">
        <p14:creationId xmlns:p14="http://schemas.microsoft.com/office/powerpoint/2010/main" val="424417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18913-0DAC-4B04-9E9F-87D92AF662FA}" type="slidenum">
              <a:rPr lang="en-US" smtClean="0"/>
              <a:t>‹#›</a:t>
            </a:fld>
            <a:endParaRPr lang="en-US"/>
          </a:p>
        </p:txBody>
      </p:sp>
    </p:spTree>
    <p:extLst>
      <p:ext uri="{BB962C8B-B14F-4D97-AF65-F5344CB8AC3E}">
        <p14:creationId xmlns:p14="http://schemas.microsoft.com/office/powerpoint/2010/main" val="1679935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18913-0DAC-4B04-9E9F-87D92AF662FA}" type="slidenum">
              <a:rPr lang="en-US" smtClean="0"/>
              <a:t>‹#›</a:t>
            </a:fld>
            <a:endParaRPr lang="en-US"/>
          </a:p>
        </p:txBody>
      </p:sp>
    </p:spTree>
    <p:extLst>
      <p:ext uri="{BB962C8B-B14F-4D97-AF65-F5344CB8AC3E}">
        <p14:creationId xmlns:p14="http://schemas.microsoft.com/office/powerpoint/2010/main" val="402999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18913-0DAC-4B04-9E9F-87D92AF662FA}" type="slidenum">
              <a:rPr lang="en-US" smtClean="0"/>
              <a:t>‹#›</a:t>
            </a:fld>
            <a:endParaRPr lang="en-US"/>
          </a:p>
        </p:txBody>
      </p:sp>
    </p:spTree>
    <p:extLst>
      <p:ext uri="{BB962C8B-B14F-4D97-AF65-F5344CB8AC3E}">
        <p14:creationId xmlns:p14="http://schemas.microsoft.com/office/powerpoint/2010/main" val="38788312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06337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Tw Cen MT" pitchFamily="34"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Tw Cen MT" pitchFamily="34"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Tw Cen MT" pitchFamily="34"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Tw Cen MT"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Tw Cen MT" pitchFamily="34" charset="0"/>
        </a:defRPr>
      </a:lvl6pPr>
      <a:lvl7pPr marL="914400" algn="ctr" defTabSz="457200" rtl="0" fontAlgn="base">
        <a:spcBef>
          <a:spcPct val="0"/>
        </a:spcBef>
        <a:spcAft>
          <a:spcPct val="0"/>
        </a:spcAft>
        <a:defRPr sz="4400">
          <a:solidFill>
            <a:schemeClr val="tx1"/>
          </a:solidFill>
          <a:latin typeface="Tw Cen MT" pitchFamily="34" charset="0"/>
        </a:defRPr>
      </a:lvl7pPr>
      <a:lvl8pPr marL="1371600" algn="ctr" defTabSz="457200" rtl="0" fontAlgn="base">
        <a:spcBef>
          <a:spcPct val="0"/>
        </a:spcBef>
        <a:spcAft>
          <a:spcPct val="0"/>
        </a:spcAft>
        <a:defRPr sz="4400">
          <a:solidFill>
            <a:schemeClr val="tx1"/>
          </a:solidFill>
          <a:latin typeface="Tw Cen MT" pitchFamily="34" charset="0"/>
        </a:defRPr>
      </a:lvl8pPr>
      <a:lvl9pPr marL="1828800" algn="ctr" defTabSz="457200" rtl="0" fontAlgn="base">
        <a:spcBef>
          <a:spcPct val="0"/>
        </a:spcBef>
        <a:spcAft>
          <a:spcPct val="0"/>
        </a:spcAft>
        <a:defRPr sz="4400">
          <a:solidFill>
            <a:schemeClr val="tx1"/>
          </a:solidFill>
          <a:latin typeface="Tw Cen MT"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hyperlink" Target="http://www.fostercareandeducation.org/"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capacity.childwelfare.gov/map" TargetMode="External"/><Relationship Id="rId2" Type="http://schemas.openxmlformats.org/officeDocument/2006/relationships/hyperlink" Target="mailto:essa.questions@ed.gov" TargetMode="Externa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4"/>
          <p:cNvSpPr txBox="1">
            <a:spLocks noChangeArrowheads="1"/>
          </p:cNvSpPr>
          <p:nvPr/>
        </p:nvSpPr>
        <p:spPr bwMode="auto">
          <a:xfrm>
            <a:off x="419100" y="3505200"/>
            <a:ext cx="8305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w Cen MT" pitchFamily="34" charset="0"/>
                <a:ea typeface="MS PGothic" pitchFamily="34" charset="-128"/>
              </a:defRPr>
            </a:lvl1pPr>
            <a:lvl2pPr marL="742950" indent="-285750" eaLnBrk="0" hangingPunct="0">
              <a:defRPr sz="2400">
                <a:solidFill>
                  <a:schemeClr val="tx1"/>
                </a:solidFill>
                <a:latin typeface="Tw Cen MT" pitchFamily="34" charset="0"/>
                <a:ea typeface="MS PGothic" pitchFamily="34" charset="-128"/>
              </a:defRPr>
            </a:lvl2pPr>
            <a:lvl3pPr marL="1143000" indent="-228600" eaLnBrk="0" hangingPunct="0">
              <a:defRPr sz="2400">
                <a:solidFill>
                  <a:schemeClr val="tx1"/>
                </a:solidFill>
                <a:latin typeface="Tw Cen MT" pitchFamily="34" charset="0"/>
                <a:ea typeface="MS PGothic" pitchFamily="34" charset="-128"/>
              </a:defRPr>
            </a:lvl3pPr>
            <a:lvl4pPr marL="1600200" indent="-228600" eaLnBrk="0" hangingPunct="0">
              <a:defRPr sz="2400">
                <a:solidFill>
                  <a:schemeClr val="tx1"/>
                </a:solidFill>
                <a:latin typeface="Tw Cen MT" pitchFamily="34" charset="0"/>
                <a:ea typeface="MS PGothic" pitchFamily="34" charset="-128"/>
              </a:defRPr>
            </a:lvl4pPr>
            <a:lvl5pPr marL="2057400" indent="-228600" eaLnBrk="0" hangingPunct="0">
              <a:defRPr sz="2400">
                <a:solidFill>
                  <a:schemeClr val="tx1"/>
                </a:solidFill>
                <a:latin typeface="Tw Cen MT"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Tw Cen MT"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Tw Cen MT"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Tw Cen MT"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Tw Cen MT" pitchFamily="34" charset="0"/>
                <a:ea typeface="MS PGothic" pitchFamily="34" charset="-128"/>
              </a:defRPr>
            </a:lvl9pPr>
          </a:lstStyle>
          <a:p>
            <a:pPr algn="ctr"/>
            <a:r>
              <a:rPr lang="en-US" sz="3600" b="1" dirty="0"/>
              <a:t>Ensuring Educational Stability for Children in Foster Care: </a:t>
            </a:r>
            <a:br>
              <a:rPr lang="en-US" sz="3600" b="1" dirty="0"/>
            </a:br>
            <a:r>
              <a:rPr lang="en-US" sz="3600" b="1" dirty="0"/>
              <a:t>An Overview of the ED/HHS Joint </a:t>
            </a:r>
            <a:r>
              <a:rPr lang="en-US" sz="3600" b="1" dirty="0" smtClean="0"/>
              <a:t>Guidance</a:t>
            </a:r>
            <a:endParaRPr lang="en-US" sz="3600" dirty="0"/>
          </a:p>
        </p:txBody>
      </p:sp>
      <p:grpSp>
        <p:nvGrpSpPr>
          <p:cNvPr id="4" name="Group 3"/>
          <p:cNvGrpSpPr/>
          <p:nvPr/>
        </p:nvGrpSpPr>
        <p:grpSpPr>
          <a:xfrm>
            <a:off x="1447038" y="533400"/>
            <a:ext cx="6249924" cy="2895600"/>
            <a:chOff x="1446276" y="1079823"/>
            <a:chExt cx="6249924" cy="2895600"/>
          </a:xfrm>
        </p:grpSpPr>
        <p:pic>
          <p:nvPicPr>
            <p:cNvPr id="5" name="Picture 4" descr="Description: EDSEAL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6276" y="1079823"/>
              <a:ext cx="2743200" cy="2895600"/>
            </a:xfrm>
            <a:prstGeom prst="rect">
              <a:avLst/>
            </a:prstGeom>
            <a:noFill/>
            <a:ln>
              <a:noFill/>
            </a:ln>
          </p:spPr>
        </p:pic>
        <p:pic>
          <p:nvPicPr>
            <p:cNvPr id="6" name="Picture 3"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156023"/>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Subtitle 2"/>
          <p:cNvSpPr txBox="1">
            <a:spLocks/>
          </p:cNvSpPr>
          <p:nvPr/>
        </p:nvSpPr>
        <p:spPr>
          <a:xfrm>
            <a:off x="1371600" y="5867400"/>
            <a:ext cx="6400800" cy="685800"/>
          </a:xfrm>
          <a:prstGeom prst="rect">
            <a:avLst/>
          </a:prstGeom>
        </p:spPr>
        <p:txBody>
          <a:bodyPr vert="horz"/>
          <a:lstStyle>
            <a:lvl1pPr marL="0" indent="0" algn="l" defTabSz="457200" rtl="0" eaLnBrk="0" fontAlgn="base" hangingPunct="0">
              <a:spcBef>
                <a:spcPct val="20000"/>
              </a:spcBef>
              <a:spcAft>
                <a:spcPct val="0"/>
              </a:spcAft>
              <a:buFont typeface="Arial" charset="0"/>
              <a:buNone/>
              <a:defRPr sz="3200" kern="1200">
                <a:solidFill>
                  <a:schemeClr val="tx1"/>
                </a:solidFill>
                <a:latin typeface="+mn-lt"/>
                <a:ea typeface="MS PGothic" pitchFamily="34" charset="-128"/>
                <a:cs typeface="ＭＳ Ｐゴシック" charset="0"/>
              </a:defRPr>
            </a:lvl1pPr>
            <a:lvl2pPr marL="457200" indent="0" algn="l" defTabSz="457200" rtl="0" eaLnBrk="0" fontAlgn="base" hangingPunct="0">
              <a:spcBef>
                <a:spcPct val="20000"/>
              </a:spcBef>
              <a:spcAft>
                <a:spcPct val="0"/>
              </a:spcAft>
              <a:buFont typeface="Arial" charset="0"/>
              <a:buNone/>
              <a:defRPr sz="2800" kern="1200">
                <a:solidFill>
                  <a:schemeClr val="tx1"/>
                </a:solidFill>
                <a:latin typeface="+mn-lt"/>
                <a:ea typeface="MS PGothic" pitchFamily="34" charset="-128"/>
                <a:cs typeface="+mn-cs"/>
              </a:defRPr>
            </a:lvl2pPr>
            <a:lvl3pPr marL="914400" indent="0" algn="l" defTabSz="457200" rtl="0" eaLnBrk="0" fontAlgn="base" hangingPunct="0">
              <a:spcBef>
                <a:spcPct val="20000"/>
              </a:spcBef>
              <a:spcAft>
                <a:spcPct val="0"/>
              </a:spcAft>
              <a:buFont typeface="Arial" charset="0"/>
              <a:buNone/>
              <a:defRPr sz="2400" kern="1200">
                <a:solidFill>
                  <a:schemeClr val="tx1"/>
                </a:solidFill>
                <a:latin typeface="+mn-lt"/>
                <a:ea typeface="MS PGothic" pitchFamily="34" charset="-128"/>
                <a:cs typeface="+mn-cs"/>
              </a:defRPr>
            </a:lvl3pPr>
            <a:lvl4pPr marL="1371600" indent="0" algn="l" defTabSz="457200" rtl="0" eaLnBrk="0" fontAlgn="base" hangingPunct="0">
              <a:spcBef>
                <a:spcPct val="20000"/>
              </a:spcBef>
              <a:spcAft>
                <a:spcPct val="0"/>
              </a:spcAft>
              <a:buFont typeface="Arial" charset="0"/>
              <a:buNone/>
              <a:defRPr sz="2000" kern="1200">
                <a:solidFill>
                  <a:schemeClr val="tx1"/>
                </a:solidFill>
                <a:latin typeface="+mn-lt"/>
                <a:ea typeface="MS PGothic" pitchFamily="34" charset="-128"/>
                <a:cs typeface="+mn-cs"/>
              </a:defRPr>
            </a:lvl4pPr>
            <a:lvl5pPr marL="1828800" indent="0" algn="l" defTabSz="457200" rtl="0" eaLnBrk="0" fontAlgn="base" hangingPunct="0">
              <a:spcBef>
                <a:spcPct val="20000"/>
              </a:spcBef>
              <a:spcAft>
                <a:spcPct val="0"/>
              </a:spcAft>
              <a:buFont typeface="Arial" charset="0"/>
              <a:buNone/>
              <a:defRPr sz="2000" kern="1200">
                <a:solidFill>
                  <a:schemeClr val="tx1"/>
                </a:solidFill>
                <a:latin typeface="+mn-lt"/>
                <a:ea typeface="MS PGothic" pitchFamily="34" charset="-128"/>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algn="ctr"/>
            <a:r>
              <a:rPr lang="en-US" dirty="0" smtClean="0">
                <a:solidFill>
                  <a:srgbClr val="333333"/>
                </a:solidFill>
              </a:rPr>
              <a:t>July 27, 2016</a:t>
            </a:r>
            <a:endParaRPr lang="en-US" dirty="0">
              <a:solidFill>
                <a:srgbClr val="333333"/>
              </a:solidFill>
            </a:endParaRPr>
          </a:p>
        </p:txBody>
      </p:sp>
    </p:spTree>
    <p:extLst>
      <p:ext uri="{BB962C8B-B14F-4D97-AF65-F5344CB8AC3E}">
        <p14:creationId xmlns:p14="http://schemas.microsoft.com/office/powerpoint/2010/main" val="2677850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interest determinations</a:t>
            </a:r>
            <a:endParaRPr lang="en-US" dirty="0"/>
          </a:p>
        </p:txBody>
      </p:sp>
      <p:sp>
        <p:nvSpPr>
          <p:cNvPr id="3" name="Content Placeholder 2"/>
          <p:cNvSpPr>
            <a:spLocks noGrp="1"/>
          </p:cNvSpPr>
          <p:nvPr>
            <p:ph idx="1"/>
          </p:nvPr>
        </p:nvSpPr>
        <p:spPr/>
        <p:txBody>
          <a:bodyPr>
            <a:normAutofit/>
          </a:bodyPr>
          <a:lstStyle/>
          <a:p>
            <a:pPr marL="274320" indent="0">
              <a:buNone/>
            </a:pPr>
            <a:endParaRPr lang="en-US" sz="1200" dirty="0" smtClean="0"/>
          </a:p>
          <a:p>
            <a:pPr marL="274320" indent="0">
              <a:buNone/>
            </a:pPr>
            <a:r>
              <a:rPr lang="en-US" sz="2600" dirty="0" smtClean="0"/>
              <a:t>SEAs must provide assurances that:</a:t>
            </a:r>
          </a:p>
          <a:p>
            <a:r>
              <a:rPr lang="en-US" sz="2600" dirty="0" smtClean="0"/>
              <a:t>Children in foster care enroll or remain in the school of origin unless there is a determination that it is not in his or her best interest to attend the school of origin</a:t>
            </a:r>
          </a:p>
          <a:p>
            <a:r>
              <a:rPr lang="en-US" sz="2600" dirty="0" smtClean="0"/>
              <a:t>The best interest determination must be based on all factors, including:</a:t>
            </a:r>
          </a:p>
          <a:p>
            <a:pPr lvl="1"/>
            <a:r>
              <a:rPr lang="en-US" sz="2600" dirty="0" smtClean="0"/>
              <a:t>Appropriateness of the current educational setting</a:t>
            </a:r>
          </a:p>
          <a:p>
            <a:pPr lvl="1"/>
            <a:r>
              <a:rPr lang="en-US" sz="2600" dirty="0" smtClean="0"/>
              <a:t>Proximity to the school in which the child is enrolled at the time of placement</a:t>
            </a:r>
            <a:endParaRPr lang="en-US" sz="2600" dirty="0"/>
          </a:p>
        </p:txBody>
      </p:sp>
      <p:sp>
        <p:nvSpPr>
          <p:cNvPr id="4" name="Text Placeholder 3"/>
          <p:cNvSpPr>
            <a:spLocks noGrp="1"/>
          </p:cNvSpPr>
          <p:nvPr>
            <p:ph type="body" sz="quarter" idx="10"/>
          </p:nvPr>
        </p:nvSpPr>
        <p:spPr/>
        <p:txBody>
          <a:bodyPr>
            <a:normAutofit/>
          </a:bodyPr>
          <a:lstStyle/>
          <a:p>
            <a:r>
              <a:rPr lang="en-US" sz="2400" dirty="0" smtClean="0"/>
              <a:t>ESSA requirements</a:t>
            </a:r>
            <a:endParaRPr lang="en-US" sz="2400" dirty="0"/>
          </a:p>
        </p:txBody>
      </p:sp>
      <p:sp>
        <p:nvSpPr>
          <p:cNvPr id="5" name="Slide Number Placeholder 4"/>
          <p:cNvSpPr>
            <a:spLocks noGrp="1"/>
          </p:cNvSpPr>
          <p:nvPr>
            <p:ph type="sldNum" sz="quarter" idx="11"/>
          </p:nvPr>
        </p:nvSpPr>
        <p:spPr/>
        <p:txBody>
          <a:bodyPr/>
          <a:lstStyle/>
          <a:p>
            <a:pPr>
              <a:defRPr/>
            </a:pPr>
            <a:fld id="{D24C62AC-34AC-44FA-925B-65FA1B2D13C3}" type="slidenum">
              <a:rPr lang="en-US" sz="1800" smtClean="0"/>
              <a:pPr>
                <a:defRPr/>
              </a:pPr>
              <a:t>10</a:t>
            </a:fld>
            <a:endParaRPr lang="en-US" sz="1800" dirty="0"/>
          </a:p>
        </p:txBody>
      </p:sp>
    </p:spTree>
    <p:extLst>
      <p:ext uri="{BB962C8B-B14F-4D97-AF65-F5344CB8AC3E}">
        <p14:creationId xmlns:p14="http://schemas.microsoft.com/office/powerpoint/2010/main" val="3821940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interest determinations</a:t>
            </a:r>
            <a:endParaRPr lang="en-US" dirty="0"/>
          </a:p>
        </p:txBody>
      </p:sp>
      <p:sp>
        <p:nvSpPr>
          <p:cNvPr id="3" name="Content Placeholder 2"/>
          <p:cNvSpPr>
            <a:spLocks noGrp="1"/>
          </p:cNvSpPr>
          <p:nvPr>
            <p:ph idx="1"/>
          </p:nvPr>
        </p:nvSpPr>
        <p:spPr>
          <a:xfrm>
            <a:off x="457200" y="1295400"/>
            <a:ext cx="8229600" cy="4953000"/>
          </a:xfrm>
        </p:spPr>
        <p:txBody>
          <a:bodyPr>
            <a:noAutofit/>
          </a:bodyPr>
          <a:lstStyle/>
          <a:p>
            <a:endParaRPr lang="en-US" sz="1200" dirty="0" smtClean="0"/>
          </a:p>
          <a:p>
            <a:r>
              <a:rPr lang="en-US" sz="2600" dirty="0" smtClean="0"/>
              <a:t>SEAs and State CWAs should establish uniform guidelines for local agencies</a:t>
            </a:r>
          </a:p>
          <a:p>
            <a:r>
              <a:rPr lang="en-US" sz="2600" dirty="0" smtClean="0"/>
              <a:t>LEAs and local CWAs should collaborate to develop a joint process for making best interest determinations</a:t>
            </a:r>
          </a:p>
          <a:p>
            <a:r>
              <a:rPr lang="en-US" sz="2600" dirty="0" smtClean="0"/>
              <a:t>Should consider multiple student-centered factors</a:t>
            </a:r>
            <a:endParaRPr lang="en-US" sz="2600" dirty="0"/>
          </a:p>
          <a:p>
            <a:pPr lvl="1"/>
            <a:r>
              <a:rPr lang="en-US" sz="2600" dirty="0" smtClean="0"/>
              <a:t>Transportation costs should </a:t>
            </a:r>
            <a:r>
              <a:rPr lang="en-US" sz="2600" i="1" u="sng" dirty="0" smtClean="0"/>
              <a:t>not</a:t>
            </a:r>
            <a:r>
              <a:rPr lang="en-US" sz="2600" dirty="0" smtClean="0"/>
              <a:t> be a factor</a:t>
            </a:r>
          </a:p>
          <a:p>
            <a:r>
              <a:rPr lang="en-US" sz="2600" dirty="0"/>
              <a:t>Should consult child, if appropriate, and adults </a:t>
            </a:r>
            <a:r>
              <a:rPr lang="en-US" sz="2600" dirty="0" smtClean="0"/>
              <a:t>who </a:t>
            </a:r>
            <a:r>
              <a:rPr lang="en-US" sz="2600" dirty="0"/>
              <a:t>have meaningful relationships with </a:t>
            </a:r>
            <a:r>
              <a:rPr lang="en-US" sz="2600" dirty="0" smtClean="0"/>
              <a:t>child</a:t>
            </a:r>
            <a:endParaRPr lang="en-US" sz="2600" dirty="0"/>
          </a:p>
        </p:txBody>
      </p:sp>
      <p:sp>
        <p:nvSpPr>
          <p:cNvPr id="4" name="Text Placeholder 3"/>
          <p:cNvSpPr>
            <a:spLocks noGrp="1"/>
          </p:cNvSpPr>
          <p:nvPr>
            <p:ph type="body" sz="quarter" idx="10"/>
          </p:nvPr>
        </p:nvSpPr>
        <p:spPr/>
        <p:txBody>
          <a:bodyPr>
            <a:normAutofit/>
          </a:bodyPr>
          <a:lstStyle/>
          <a:p>
            <a:r>
              <a:rPr lang="en-US" sz="2400" dirty="0" smtClean="0"/>
              <a:t>Guidance provisions</a:t>
            </a:r>
            <a:endParaRPr lang="en-US" sz="2400" dirty="0"/>
          </a:p>
        </p:txBody>
      </p:sp>
      <p:sp>
        <p:nvSpPr>
          <p:cNvPr id="5" name="Slide Number Placeholder 4"/>
          <p:cNvSpPr>
            <a:spLocks noGrp="1"/>
          </p:cNvSpPr>
          <p:nvPr>
            <p:ph type="sldNum" sz="quarter" idx="11"/>
          </p:nvPr>
        </p:nvSpPr>
        <p:spPr/>
        <p:txBody>
          <a:bodyPr/>
          <a:lstStyle/>
          <a:p>
            <a:pPr>
              <a:defRPr/>
            </a:pPr>
            <a:fld id="{D24C62AC-34AC-44FA-925B-65FA1B2D13C3}" type="slidenum">
              <a:rPr lang="en-US" sz="1800" smtClean="0"/>
              <a:pPr>
                <a:defRPr/>
              </a:pPr>
              <a:t>11</a:t>
            </a:fld>
            <a:endParaRPr lang="en-US" sz="1800" dirty="0"/>
          </a:p>
        </p:txBody>
      </p:sp>
    </p:spTree>
    <p:extLst>
      <p:ext uri="{BB962C8B-B14F-4D97-AF65-F5344CB8AC3E}">
        <p14:creationId xmlns:p14="http://schemas.microsoft.com/office/powerpoint/2010/main" val="1121810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Best interest determinations</a:t>
            </a:r>
            <a:endParaRPr lang="en-US" dirty="0"/>
          </a:p>
        </p:txBody>
      </p:sp>
      <p:sp>
        <p:nvSpPr>
          <p:cNvPr id="3" name="Content Placeholder 2"/>
          <p:cNvSpPr>
            <a:spLocks noGrp="1"/>
          </p:cNvSpPr>
          <p:nvPr>
            <p:ph idx="1"/>
          </p:nvPr>
        </p:nvSpPr>
        <p:spPr>
          <a:xfrm>
            <a:off x="457200" y="1295400"/>
            <a:ext cx="8229600" cy="4953000"/>
          </a:xfrm>
        </p:spPr>
        <p:txBody>
          <a:bodyPr>
            <a:noAutofit/>
          </a:bodyPr>
          <a:lstStyle/>
          <a:p>
            <a:endParaRPr lang="en-US" sz="1200" dirty="0" smtClean="0"/>
          </a:p>
          <a:p>
            <a:r>
              <a:rPr lang="en-US" sz="2600" dirty="0" smtClean="0"/>
              <a:t>If they can’t come to agreement, ultimate decision should reside with the CWA</a:t>
            </a:r>
          </a:p>
          <a:p>
            <a:r>
              <a:rPr lang="en-US" sz="2600" dirty="0" smtClean="0"/>
              <a:t>SEAs and LEAs should coordinate with CWAs to develop a dispute resolution process</a:t>
            </a:r>
          </a:p>
          <a:p>
            <a:r>
              <a:rPr lang="en-US" sz="2600" dirty="0" smtClean="0"/>
              <a:t>To the extent feasible and appropriate, a child must remain in his or her school of origin while awaiting a decision to reduce the number of school moves</a:t>
            </a:r>
            <a:endParaRPr lang="en-US" sz="2600" dirty="0"/>
          </a:p>
        </p:txBody>
      </p:sp>
      <p:sp>
        <p:nvSpPr>
          <p:cNvPr id="4" name="Text Placeholder 3"/>
          <p:cNvSpPr>
            <a:spLocks noGrp="1"/>
          </p:cNvSpPr>
          <p:nvPr>
            <p:ph type="body" sz="quarter" idx="10"/>
          </p:nvPr>
        </p:nvSpPr>
        <p:spPr/>
        <p:txBody>
          <a:bodyPr>
            <a:normAutofit/>
          </a:bodyPr>
          <a:lstStyle/>
          <a:p>
            <a:r>
              <a:rPr lang="en-US" sz="2400" dirty="0" smtClean="0"/>
              <a:t>Guidance provisions</a:t>
            </a:r>
            <a:endParaRPr lang="en-US" sz="2400" dirty="0"/>
          </a:p>
        </p:txBody>
      </p:sp>
      <p:sp>
        <p:nvSpPr>
          <p:cNvPr id="5" name="Slide Number Placeholder 4"/>
          <p:cNvSpPr>
            <a:spLocks noGrp="1"/>
          </p:cNvSpPr>
          <p:nvPr>
            <p:ph type="sldNum" sz="quarter" idx="11"/>
          </p:nvPr>
        </p:nvSpPr>
        <p:spPr/>
        <p:txBody>
          <a:bodyPr/>
          <a:lstStyle/>
          <a:p>
            <a:pPr>
              <a:defRPr/>
            </a:pPr>
            <a:fld id="{D24C62AC-34AC-44FA-925B-65FA1B2D13C3}" type="slidenum">
              <a:rPr lang="en-US" sz="1800" smtClean="0"/>
              <a:pPr>
                <a:defRPr/>
              </a:pPr>
              <a:t>12</a:t>
            </a:fld>
            <a:endParaRPr lang="en-US" sz="1800" dirty="0"/>
          </a:p>
        </p:txBody>
      </p:sp>
    </p:spTree>
    <p:extLst>
      <p:ext uri="{BB962C8B-B14F-4D97-AF65-F5344CB8AC3E}">
        <p14:creationId xmlns:p14="http://schemas.microsoft.com/office/powerpoint/2010/main" val="2891812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Transportation procedures</a:t>
            </a:r>
            <a:endParaRPr lang="en-US" dirty="0"/>
          </a:p>
        </p:txBody>
      </p:sp>
      <p:sp>
        <p:nvSpPr>
          <p:cNvPr id="3" name="Content Placeholder 2"/>
          <p:cNvSpPr>
            <a:spLocks noGrp="1"/>
          </p:cNvSpPr>
          <p:nvPr>
            <p:ph idx="1"/>
          </p:nvPr>
        </p:nvSpPr>
        <p:spPr>
          <a:xfrm>
            <a:off x="457200" y="1295400"/>
            <a:ext cx="8229600" cy="5257800"/>
          </a:xfrm>
        </p:spPr>
        <p:txBody>
          <a:bodyPr>
            <a:noAutofit/>
          </a:bodyPr>
          <a:lstStyle/>
          <a:p>
            <a:pPr marL="274320" indent="0">
              <a:buNone/>
            </a:pPr>
            <a:r>
              <a:rPr lang="en-US" sz="2200" dirty="0" smtClean="0">
                <a:solidFill>
                  <a:schemeClr val="bg1"/>
                </a:solidFill>
              </a:rPr>
              <a:t>LEAs must provide assurances that they will collaborate with State or local CWAs to:</a:t>
            </a:r>
          </a:p>
          <a:p>
            <a:r>
              <a:rPr lang="en-US" sz="2200" dirty="0" smtClean="0">
                <a:solidFill>
                  <a:schemeClr val="bg1"/>
                </a:solidFill>
              </a:rPr>
              <a:t>Develop and implement clear written procedures for how transportation will be provided, arranged, and funded for the duration of the time in foster care</a:t>
            </a:r>
          </a:p>
          <a:p>
            <a:r>
              <a:rPr lang="en-US" sz="2200" dirty="0">
                <a:solidFill>
                  <a:schemeClr val="bg1"/>
                </a:solidFill>
              </a:rPr>
              <a:t>Procedures must ensure that children will promptly receive transportation in a cost-effective manner in accordance with the Fostering Connections Act</a:t>
            </a:r>
          </a:p>
          <a:p>
            <a:r>
              <a:rPr lang="en-US" sz="2200" dirty="0" smtClean="0">
                <a:solidFill>
                  <a:schemeClr val="bg1"/>
                </a:solidFill>
              </a:rPr>
              <a:t>Ensure that, if there are additional costs incurred in providing transportation to the school of origin, LEAs will provide transportation if:</a:t>
            </a:r>
          </a:p>
          <a:p>
            <a:pPr lvl="1"/>
            <a:r>
              <a:rPr lang="en-US" sz="2200" dirty="0" smtClean="0">
                <a:solidFill>
                  <a:schemeClr val="bg1"/>
                </a:solidFill>
              </a:rPr>
              <a:t>The local CWA agrees to reimburse the LEA;</a:t>
            </a:r>
          </a:p>
          <a:p>
            <a:pPr lvl="1"/>
            <a:r>
              <a:rPr lang="en-US" sz="2200" dirty="0" smtClean="0">
                <a:solidFill>
                  <a:schemeClr val="bg1"/>
                </a:solidFill>
              </a:rPr>
              <a:t>The LEA agrees to pay the cost; or</a:t>
            </a:r>
          </a:p>
          <a:p>
            <a:pPr lvl="1"/>
            <a:r>
              <a:rPr lang="en-US" sz="2200" dirty="0" smtClean="0">
                <a:solidFill>
                  <a:schemeClr val="bg1"/>
                </a:solidFill>
              </a:rPr>
              <a:t>The LEA and local CWA agree to share the cost.</a:t>
            </a:r>
          </a:p>
        </p:txBody>
      </p:sp>
      <p:sp>
        <p:nvSpPr>
          <p:cNvPr id="4" name="Text Placeholder 3"/>
          <p:cNvSpPr>
            <a:spLocks noGrp="1"/>
          </p:cNvSpPr>
          <p:nvPr>
            <p:ph type="body" sz="quarter" idx="10"/>
          </p:nvPr>
        </p:nvSpPr>
        <p:spPr/>
        <p:txBody>
          <a:bodyPr>
            <a:normAutofit/>
          </a:bodyPr>
          <a:lstStyle/>
          <a:p>
            <a:r>
              <a:rPr lang="en-US" sz="2400" dirty="0" smtClean="0"/>
              <a:t>ESSA Requirements</a:t>
            </a:r>
            <a:endParaRPr lang="en-US" sz="2400" dirty="0"/>
          </a:p>
        </p:txBody>
      </p:sp>
      <p:sp>
        <p:nvSpPr>
          <p:cNvPr id="5" name="Slide Number Placeholder 4"/>
          <p:cNvSpPr>
            <a:spLocks noGrp="1"/>
          </p:cNvSpPr>
          <p:nvPr>
            <p:ph type="sldNum" sz="quarter" idx="11"/>
          </p:nvPr>
        </p:nvSpPr>
        <p:spPr/>
        <p:txBody>
          <a:bodyPr/>
          <a:lstStyle/>
          <a:p>
            <a:pPr>
              <a:defRPr/>
            </a:pPr>
            <a:fld id="{D24C62AC-34AC-44FA-925B-65FA1B2D13C3}" type="slidenum">
              <a:rPr lang="en-US" sz="1800" smtClean="0"/>
              <a:pPr>
                <a:defRPr/>
              </a:pPr>
              <a:t>13</a:t>
            </a:fld>
            <a:endParaRPr lang="en-US" sz="1800" dirty="0"/>
          </a:p>
        </p:txBody>
      </p:sp>
    </p:spTree>
    <p:extLst>
      <p:ext uri="{BB962C8B-B14F-4D97-AF65-F5344CB8AC3E}">
        <p14:creationId xmlns:p14="http://schemas.microsoft.com/office/powerpoint/2010/main" val="3118280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Transportation requirements</a:t>
            </a:r>
            <a:endParaRPr lang="en-US" dirty="0"/>
          </a:p>
        </p:txBody>
      </p:sp>
      <p:sp>
        <p:nvSpPr>
          <p:cNvPr id="3" name="Content Placeholder 2"/>
          <p:cNvSpPr>
            <a:spLocks noGrp="1"/>
          </p:cNvSpPr>
          <p:nvPr>
            <p:ph idx="1"/>
          </p:nvPr>
        </p:nvSpPr>
        <p:spPr/>
        <p:txBody>
          <a:bodyPr>
            <a:noAutofit/>
          </a:bodyPr>
          <a:lstStyle/>
          <a:p>
            <a:endParaRPr lang="en-US" sz="1200" dirty="0" smtClean="0"/>
          </a:p>
          <a:p>
            <a:r>
              <a:rPr lang="en-US" sz="2600" dirty="0" smtClean="0"/>
              <a:t>Transportation must be provided in a “cost-effective” manner, so low-cost/no-cost options should be explored</a:t>
            </a:r>
          </a:p>
          <a:p>
            <a:r>
              <a:rPr lang="en-US" sz="2600" dirty="0" smtClean="0"/>
              <a:t>Even if an LEA doesn’t transport other students, it must ensure that transportation is provided to children in foster care consistent with procedures developed in collaboration with CWAs</a:t>
            </a:r>
          </a:p>
          <a:p>
            <a:r>
              <a:rPr lang="en-US" sz="2600" dirty="0" smtClean="0"/>
              <a:t>Transportation is an allowable use of federal funds, both under Title IV-E of the Social Security Act and Title I of the ESEA</a:t>
            </a:r>
          </a:p>
          <a:p>
            <a:r>
              <a:rPr lang="en-US" sz="2600" dirty="0" smtClean="0"/>
              <a:t>All </a:t>
            </a:r>
            <a:r>
              <a:rPr lang="en-US" sz="2600" dirty="0"/>
              <a:t>funding sources should be maximized to ensure costs are not unduly burdensome on one </a:t>
            </a:r>
            <a:r>
              <a:rPr lang="en-US" sz="2600" dirty="0" smtClean="0"/>
              <a:t>agency</a:t>
            </a:r>
          </a:p>
          <a:p>
            <a:endParaRPr lang="en-US" sz="2600" dirty="0"/>
          </a:p>
          <a:p>
            <a:endParaRPr lang="en-US" sz="2600" dirty="0" smtClean="0"/>
          </a:p>
        </p:txBody>
      </p:sp>
      <p:sp>
        <p:nvSpPr>
          <p:cNvPr id="4" name="Text Placeholder 3"/>
          <p:cNvSpPr>
            <a:spLocks noGrp="1"/>
          </p:cNvSpPr>
          <p:nvPr>
            <p:ph type="body" sz="quarter" idx="10"/>
          </p:nvPr>
        </p:nvSpPr>
        <p:spPr/>
        <p:txBody>
          <a:bodyPr>
            <a:normAutofit/>
          </a:bodyPr>
          <a:lstStyle/>
          <a:p>
            <a:r>
              <a:rPr lang="en-US" sz="2400" dirty="0" smtClean="0"/>
              <a:t>Guidance provisions</a:t>
            </a:r>
            <a:endParaRPr lang="en-US" sz="2400" dirty="0"/>
          </a:p>
        </p:txBody>
      </p:sp>
      <p:sp>
        <p:nvSpPr>
          <p:cNvPr id="5" name="Slide Number Placeholder 4"/>
          <p:cNvSpPr>
            <a:spLocks noGrp="1"/>
          </p:cNvSpPr>
          <p:nvPr>
            <p:ph type="sldNum" sz="quarter" idx="11"/>
          </p:nvPr>
        </p:nvSpPr>
        <p:spPr/>
        <p:txBody>
          <a:bodyPr/>
          <a:lstStyle/>
          <a:p>
            <a:pPr>
              <a:defRPr/>
            </a:pPr>
            <a:fld id="{D24C62AC-34AC-44FA-925B-65FA1B2D13C3}" type="slidenum">
              <a:rPr lang="en-US" sz="1800" smtClean="0"/>
              <a:pPr>
                <a:defRPr/>
              </a:pPr>
              <a:t>14</a:t>
            </a:fld>
            <a:endParaRPr lang="en-US" sz="1800" dirty="0"/>
          </a:p>
        </p:txBody>
      </p:sp>
    </p:spTree>
    <p:extLst>
      <p:ext uri="{BB962C8B-B14F-4D97-AF65-F5344CB8AC3E}">
        <p14:creationId xmlns:p14="http://schemas.microsoft.com/office/powerpoint/2010/main" val="29170553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Transportation requirements</a:t>
            </a:r>
            <a:endParaRPr lang="en-US" dirty="0"/>
          </a:p>
        </p:txBody>
      </p:sp>
      <p:sp>
        <p:nvSpPr>
          <p:cNvPr id="3" name="Content Placeholder 2"/>
          <p:cNvSpPr>
            <a:spLocks noGrp="1"/>
          </p:cNvSpPr>
          <p:nvPr>
            <p:ph idx="1"/>
          </p:nvPr>
        </p:nvSpPr>
        <p:spPr/>
        <p:txBody>
          <a:bodyPr>
            <a:normAutofit/>
          </a:bodyPr>
          <a:lstStyle/>
          <a:p>
            <a:endParaRPr lang="en-US" sz="1200" dirty="0" smtClean="0"/>
          </a:p>
          <a:p>
            <a:r>
              <a:rPr lang="en-US" sz="2600" dirty="0" smtClean="0"/>
              <a:t>LEAs </a:t>
            </a:r>
            <a:r>
              <a:rPr lang="en-US" sz="2600" dirty="0"/>
              <a:t>and CWAs should work together to agree on </a:t>
            </a:r>
            <a:r>
              <a:rPr lang="en-US" sz="2600" dirty="0" smtClean="0"/>
              <a:t>costs</a:t>
            </a:r>
          </a:p>
          <a:p>
            <a:r>
              <a:rPr lang="en-US" sz="2600" dirty="0" smtClean="0"/>
              <a:t>Transportation procedures should include a dispute resolution process if parties can’t come to agreement</a:t>
            </a:r>
          </a:p>
          <a:p>
            <a:r>
              <a:rPr lang="en-US" sz="2600" dirty="0" smtClean="0"/>
              <a:t>SEAs and State CWAs should develop uniform statewide guidelines and procedures</a:t>
            </a:r>
          </a:p>
          <a:p>
            <a:r>
              <a:rPr lang="en-US" sz="2600" dirty="0" smtClean="0"/>
              <a:t>A child must remain in his or her school of origin while any disputes regarding transportation costs are being resolved</a:t>
            </a:r>
            <a:endParaRPr lang="en-US" sz="2600" dirty="0"/>
          </a:p>
        </p:txBody>
      </p:sp>
      <p:sp>
        <p:nvSpPr>
          <p:cNvPr id="4" name="Text Placeholder 3"/>
          <p:cNvSpPr>
            <a:spLocks noGrp="1"/>
          </p:cNvSpPr>
          <p:nvPr>
            <p:ph type="body" sz="quarter" idx="10"/>
          </p:nvPr>
        </p:nvSpPr>
        <p:spPr/>
        <p:txBody>
          <a:bodyPr>
            <a:normAutofit/>
          </a:bodyPr>
          <a:lstStyle/>
          <a:p>
            <a:r>
              <a:rPr lang="en-US" sz="2400" dirty="0" smtClean="0"/>
              <a:t>Guidance provisions</a:t>
            </a:r>
            <a:endParaRPr lang="en-US" sz="2400" dirty="0"/>
          </a:p>
        </p:txBody>
      </p:sp>
      <p:sp>
        <p:nvSpPr>
          <p:cNvPr id="5" name="Slide Number Placeholder 4"/>
          <p:cNvSpPr>
            <a:spLocks noGrp="1"/>
          </p:cNvSpPr>
          <p:nvPr>
            <p:ph type="sldNum" sz="quarter" idx="11"/>
          </p:nvPr>
        </p:nvSpPr>
        <p:spPr/>
        <p:txBody>
          <a:bodyPr/>
          <a:lstStyle/>
          <a:p>
            <a:pPr>
              <a:defRPr/>
            </a:pPr>
            <a:fld id="{D24C62AC-34AC-44FA-925B-65FA1B2D13C3}" type="slidenum">
              <a:rPr lang="en-US" sz="1800" smtClean="0"/>
              <a:pPr>
                <a:defRPr/>
              </a:pPr>
              <a:t>15</a:t>
            </a:fld>
            <a:endParaRPr lang="en-US" sz="1800" dirty="0"/>
          </a:p>
        </p:txBody>
      </p:sp>
    </p:spTree>
    <p:extLst>
      <p:ext uri="{BB962C8B-B14F-4D97-AF65-F5344CB8AC3E}">
        <p14:creationId xmlns:p14="http://schemas.microsoft.com/office/powerpoint/2010/main" val="712084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Immediate enrollment</a:t>
            </a:r>
            <a:endParaRPr lang="en-US" dirty="0"/>
          </a:p>
        </p:txBody>
      </p:sp>
      <p:sp>
        <p:nvSpPr>
          <p:cNvPr id="3" name="Content Placeholder 2"/>
          <p:cNvSpPr>
            <a:spLocks noGrp="1"/>
          </p:cNvSpPr>
          <p:nvPr>
            <p:ph idx="1"/>
          </p:nvPr>
        </p:nvSpPr>
        <p:spPr/>
        <p:txBody>
          <a:bodyPr>
            <a:noAutofit/>
          </a:bodyPr>
          <a:lstStyle/>
          <a:p>
            <a:pPr marL="274320" indent="0">
              <a:buNone/>
            </a:pPr>
            <a:endParaRPr lang="en-US" sz="1200" dirty="0" smtClean="0"/>
          </a:p>
          <a:p>
            <a:pPr marL="274320" indent="0">
              <a:buNone/>
            </a:pPr>
            <a:r>
              <a:rPr lang="en-US" sz="2600" dirty="0" smtClean="0"/>
              <a:t>SEAs must provide assurances that:</a:t>
            </a:r>
          </a:p>
          <a:p>
            <a:r>
              <a:rPr lang="en-US" sz="2600" dirty="0" smtClean="0"/>
              <a:t>If it’s not in the child’s best interest to stay in his or her school of origin, the student must be immediately enrolled in the new school, even if the child is unable to produce records normally required for enrollment</a:t>
            </a:r>
          </a:p>
          <a:p>
            <a:r>
              <a:rPr lang="en-US" sz="2600" dirty="0" smtClean="0"/>
              <a:t>The enrolling school shall immediately contact the school last attended to obtain relevant academic and other records</a:t>
            </a:r>
          </a:p>
        </p:txBody>
      </p:sp>
      <p:sp>
        <p:nvSpPr>
          <p:cNvPr id="4" name="Text Placeholder 3"/>
          <p:cNvSpPr>
            <a:spLocks noGrp="1"/>
          </p:cNvSpPr>
          <p:nvPr>
            <p:ph type="body" sz="quarter" idx="10"/>
          </p:nvPr>
        </p:nvSpPr>
        <p:spPr/>
        <p:txBody>
          <a:bodyPr>
            <a:normAutofit/>
          </a:bodyPr>
          <a:lstStyle/>
          <a:p>
            <a:r>
              <a:rPr lang="en-US" sz="2400" dirty="0" smtClean="0"/>
              <a:t>ESSA requirements</a:t>
            </a:r>
            <a:endParaRPr lang="en-US" sz="2400" dirty="0"/>
          </a:p>
        </p:txBody>
      </p:sp>
      <p:sp>
        <p:nvSpPr>
          <p:cNvPr id="5" name="Slide Number Placeholder 4"/>
          <p:cNvSpPr>
            <a:spLocks noGrp="1"/>
          </p:cNvSpPr>
          <p:nvPr>
            <p:ph type="sldNum" sz="quarter" idx="11"/>
          </p:nvPr>
        </p:nvSpPr>
        <p:spPr/>
        <p:txBody>
          <a:bodyPr/>
          <a:lstStyle/>
          <a:p>
            <a:pPr>
              <a:defRPr/>
            </a:pPr>
            <a:fld id="{D24C62AC-34AC-44FA-925B-65FA1B2D13C3}" type="slidenum">
              <a:rPr lang="en-US" sz="1800" smtClean="0"/>
              <a:pPr>
                <a:defRPr/>
              </a:pPr>
              <a:t>16</a:t>
            </a:fld>
            <a:endParaRPr lang="en-US" sz="1800" dirty="0"/>
          </a:p>
        </p:txBody>
      </p:sp>
    </p:spTree>
    <p:extLst>
      <p:ext uri="{BB962C8B-B14F-4D97-AF65-F5344CB8AC3E}">
        <p14:creationId xmlns:p14="http://schemas.microsoft.com/office/powerpoint/2010/main" val="2547972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563562"/>
          </a:xfrm>
        </p:spPr>
        <p:txBody>
          <a:bodyPr>
            <a:normAutofit fontScale="90000"/>
          </a:bodyPr>
          <a:lstStyle/>
          <a:p>
            <a:r>
              <a:rPr lang="en-US" dirty="0" smtClean="0"/>
              <a:t>Immediate enrollment</a:t>
            </a:r>
            <a:endParaRPr lang="en-US" dirty="0"/>
          </a:p>
        </p:txBody>
      </p:sp>
      <p:sp>
        <p:nvSpPr>
          <p:cNvPr id="3" name="Content Placeholder 2"/>
          <p:cNvSpPr>
            <a:spLocks noGrp="1"/>
          </p:cNvSpPr>
          <p:nvPr>
            <p:ph idx="1"/>
          </p:nvPr>
        </p:nvSpPr>
        <p:spPr/>
        <p:txBody>
          <a:bodyPr>
            <a:normAutofit/>
          </a:bodyPr>
          <a:lstStyle/>
          <a:p>
            <a:endParaRPr lang="en-US" sz="1200" dirty="0" smtClean="0"/>
          </a:p>
          <a:p>
            <a:r>
              <a:rPr lang="en-US" sz="2600" dirty="0" smtClean="0"/>
              <a:t>A child can’t be denied enrollment because they don’t have proper documentation</a:t>
            </a:r>
          </a:p>
          <a:p>
            <a:r>
              <a:rPr lang="en-US" sz="2600" dirty="0"/>
              <a:t>Child should also be attending classes and receiving appropriate academic services</a:t>
            </a:r>
          </a:p>
          <a:p>
            <a:r>
              <a:rPr lang="en-US" sz="2600" dirty="0" smtClean="0"/>
              <a:t>SEAs and LEAs should review policies to remove barriers to immediate enrollment</a:t>
            </a:r>
          </a:p>
        </p:txBody>
      </p:sp>
      <p:sp>
        <p:nvSpPr>
          <p:cNvPr id="4" name="Text Placeholder 3"/>
          <p:cNvSpPr>
            <a:spLocks noGrp="1"/>
          </p:cNvSpPr>
          <p:nvPr>
            <p:ph type="body" sz="quarter" idx="10"/>
          </p:nvPr>
        </p:nvSpPr>
        <p:spPr/>
        <p:txBody>
          <a:bodyPr>
            <a:normAutofit/>
          </a:bodyPr>
          <a:lstStyle/>
          <a:p>
            <a:r>
              <a:rPr lang="en-US" sz="2400" dirty="0" smtClean="0"/>
              <a:t>Guidance provisions</a:t>
            </a:r>
            <a:endParaRPr lang="en-US" sz="2400" dirty="0"/>
          </a:p>
        </p:txBody>
      </p:sp>
      <p:sp>
        <p:nvSpPr>
          <p:cNvPr id="5" name="Slide Number Placeholder 4"/>
          <p:cNvSpPr>
            <a:spLocks noGrp="1"/>
          </p:cNvSpPr>
          <p:nvPr>
            <p:ph type="sldNum" sz="quarter" idx="11"/>
          </p:nvPr>
        </p:nvSpPr>
        <p:spPr/>
        <p:txBody>
          <a:bodyPr/>
          <a:lstStyle/>
          <a:p>
            <a:pPr>
              <a:defRPr/>
            </a:pPr>
            <a:fld id="{D24C62AC-34AC-44FA-925B-65FA1B2D13C3}" type="slidenum">
              <a:rPr lang="en-US" sz="1800" smtClean="0"/>
              <a:pPr>
                <a:defRPr/>
              </a:pPr>
              <a:t>17</a:t>
            </a:fld>
            <a:endParaRPr lang="en-US" sz="1800" dirty="0"/>
          </a:p>
        </p:txBody>
      </p:sp>
    </p:spTree>
    <p:extLst>
      <p:ext uri="{BB962C8B-B14F-4D97-AF65-F5344CB8AC3E}">
        <p14:creationId xmlns:p14="http://schemas.microsoft.com/office/powerpoint/2010/main" val="373736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Point of Contact (POC)</a:t>
            </a:r>
            <a:endParaRPr lang="en-US" dirty="0"/>
          </a:p>
        </p:txBody>
      </p:sp>
      <p:sp>
        <p:nvSpPr>
          <p:cNvPr id="3" name="Content Placeholder 2"/>
          <p:cNvSpPr>
            <a:spLocks noGrp="1"/>
          </p:cNvSpPr>
          <p:nvPr>
            <p:ph idx="1"/>
          </p:nvPr>
        </p:nvSpPr>
        <p:spPr/>
        <p:txBody>
          <a:bodyPr>
            <a:normAutofit/>
          </a:bodyPr>
          <a:lstStyle/>
          <a:p>
            <a:endParaRPr lang="en-US" sz="1200" b="1" dirty="0" smtClean="0"/>
          </a:p>
          <a:p>
            <a:r>
              <a:rPr lang="en-US" sz="2600" b="1" dirty="0" smtClean="0"/>
              <a:t>SEAs</a:t>
            </a:r>
            <a:r>
              <a:rPr lang="en-US" sz="2600" dirty="0" smtClean="0"/>
              <a:t> must provide an assurance that they will designate a POC for CWAs</a:t>
            </a:r>
          </a:p>
          <a:p>
            <a:pPr lvl="1"/>
            <a:r>
              <a:rPr lang="en-US" sz="2600" dirty="0" smtClean="0"/>
              <a:t>POC cannot be the McKinney-Vento State coordinator for homeless youth</a:t>
            </a:r>
            <a:br>
              <a:rPr lang="en-US" sz="2600" dirty="0" smtClean="0"/>
            </a:br>
            <a:endParaRPr lang="en-US" sz="2600" dirty="0" smtClean="0"/>
          </a:p>
          <a:p>
            <a:r>
              <a:rPr lang="en-US" sz="2600" b="1" dirty="0" smtClean="0"/>
              <a:t>LEAs</a:t>
            </a:r>
            <a:r>
              <a:rPr lang="en-US" sz="2600" dirty="0" smtClean="0"/>
              <a:t> must provide an assurance that they will designate a POC for the corresponding CWA, if the CWA notifies the LEA, in writing, that it has designated a POC</a:t>
            </a:r>
            <a:endParaRPr lang="en-US" sz="2600" b="1" dirty="0"/>
          </a:p>
        </p:txBody>
      </p:sp>
      <p:sp>
        <p:nvSpPr>
          <p:cNvPr id="4" name="Text Placeholder 3"/>
          <p:cNvSpPr>
            <a:spLocks noGrp="1"/>
          </p:cNvSpPr>
          <p:nvPr>
            <p:ph type="body" sz="quarter" idx="10"/>
          </p:nvPr>
        </p:nvSpPr>
        <p:spPr/>
        <p:txBody>
          <a:bodyPr>
            <a:normAutofit/>
          </a:bodyPr>
          <a:lstStyle/>
          <a:p>
            <a:r>
              <a:rPr lang="en-US" sz="2400" dirty="0" err="1" smtClean="0"/>
              <a:t>Essa</a:t>
            </a:r>
            <a:r>
              <a:rPr lang="en-US" sz="2400" dirty="0" smtClean="0"/>
              <a:t> requirements</a:t>
            </a:r>
            <a:endParaRPr lang="en-US" sz="2400" dirty="0"/>
          </a:p>
        </p:txBody>
      </p:sp>
      <p:sp>
        <p:nvSpPr>
          <p:cNvPr id="5" name="Slide Number Placeholder 4"/>
          <p:cNvSpPr>
            <a:spLocks noGrp="1"/>
          </p:cNvSpPr>
          <p:nvPr>
            <p:ph type="sldNum" sz="quarter" idx="11"/>
          </p:nvPr>
        </p:nvSpPr>
        <p:spPr/>
        <p:txBody>
          <a:bodyPr/>
          <a:lstStyle/>
          <a:p>
            <a:pPr>
              <a:defRPr/>
            </a:pPr>
            <a:fld id="{D24C62AC-34AC-44FA-925B-65FA1B2D13C3}" type="slidenum">
              <a:rPr lang="en-US" sz="1800" smtClean="0"/>
              <a:pPr>
                <a:defRPr/>
              </a:pPr>
              <a:t>18</a:t>
            </a:fld>
            <a:endParaRPr lang="en-US" sz="1800" dirty="0"/>
          </a:p>
        </p:txBody>
      </p:sp>
    </p:spTree>
    <p:extLst>
      <p:ext uri="{BB962C8B-B14F-4D97-AF65-F5344CB8AC3E}">
        <p14:creationId xmlns:p14="http://schemas.microsoft.com/office/powerpoint/2010/main" val="635747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Point of Contact (POC)</a:t>
            </a:r>
            <a:endParaRPr lang="en-US" dirty="0"/>
          </a:p>
        </p:txBody>
      </p:sp>
      <p:sp>
        <p:nvSpPr>
          <p:cNvPr id="3" name="Content Placeholder 2"/>
          <p:cNvSpPr>
            <a:spLocks noGrp="1"/>
          </p:cNvSpPr>
          <p:nvPr>
            <p:ph idx="1"/>
          </p:nvPr>
        </p:nvSpPr>
        <p:spPr>
          <a:xfrm>
            <a:off x="457200" y="1295400"/>
            <a:ext cx="8382000" cy="5105400"/>
          </a:xfrm>
        </p:spPr>
        <p:txBody>
          <a:bodyPr>
            <a:normAutofit fontScale="92500" lnSpcReduction="20000"/>
          </a:bodyPr>
          <a:lstStyle/>
          <a:p>
            <a:pPr marL="274320" indent="0">
              <a:buNone/>
            </a:pPr>
            <a:r>
              <a:rPr lang="en-US" sz="2800" b="1" dirty="0" smtClean="0"/>
              <a:t>SEA POCs</a:t>
            </a:r>
          </a:p>
          <a:p>
            <a:r>
              <a:rPr lang="en-US" sz="2800" dirty="0" smtClean="0"/>
              <a:t>Should be designated </a:t>
            </a:r>
            <a:r>
              <a:rPr lang="en-US" sz="2800" u="sng" dirty="0" smtClean="0"/>
              <a:t>as soon as possible</a:t>
            </a:r>
            <a:endParaRPr lang="en-US" sz="2800" dirty="0" smtClean="0"/>
          </a:p>
          <a:p>
            <a:r>
              <a:rPr lang="en-US" sz="2800" dirty="0" smtClean="0"/>
              <a:t>Responsibilities should include monitoring LEAs and coordinating with the State CWA to issue state guidelines</a:t>
            </a:r>
          </a:p>
          <a:p>
            <a:pPr marL="274320" indent="0">
              <a:buNone/>
            </a:pPr>
            <a:r>
              <a:rPr lang="en-US" sz="2800" b="1" dirty="0" smtClean="0"/>
              <a:t>LEA POCs</a:t>
            </a:r>
          </a:p>
          <a:p>
            <a:r>
              <a:rPr lang="en-US" sz="2800" dirty="0" smtClean="0"/>
              <a:t>Should be designated </a:t>
            </a:r>
            <a:r>
              <a:rPr lang="en-US" sz="2800" u="sng" dirty="0" smtClean="0"/>
              <a:t>as soon as possible</a:t>
            </a:r>
            <a:r>
              <a:rPr lang="en-US" sz="2800" dirty="0" smtClean="0"/>
              <a:t>—even if local CWAs haven’t notified LEAs in writing</a:t>
            </a:r>
          </a:p>
          <a:p>
            <a:r>
              <a:rPr lang="en-US" sz="2800" dirty="0" smtClean="0"/>
              <a:t>Responsibilities should include coordinating with local CWAs to develop a process for implementation of ESSA provisions</a:t>
            </a:r>
          </a:p>
          <a:p>
            <a:pPr marL="274320" indent="0">
              <a:buNone/>
            </a:pPr>
            <a:r>
              <a:rPr lang="en-US" sz="2800" b="1" dirty="0" smtClean="0"/>
              <a:t>BOTH SEA &amp; LEA POCs</a:t>
            </a:r>
          </a:p>
          <a:p>
            <a:r>
              <a:rPr lang="en-US" sz="2800" dirty="0" smtClean="0"/>
              <a:t>Should have the capacity and resources to guide the implementation of the ESSA provisions</a:t>
            </a:r>
          </a:p>
          <a:p>
            <a:pPr marL="274320" indent="0">
              <a:buNone/>
            </a:pPr>
            <a:endParaRPr lang="en-US" b="1" dirty="0"/>
          </a:p>
        </p:txBody>
      </p:sp>
      <p:sp>
        <p:nvSpPr>
          <p:cNvPr id="4" name="Text Placeholder 3"/>
          <p:cNvSpPr>
            <a:spLocks noGrp="1"/>
          </p:cNvSpPr>
          <p:nvPr>
            <p:ph type="body" sz="quarter" idx="10"/>
          </p:nvPr>
        </p:nvSpPr>
        <p:spPr/>
        <p:txBody>
          <a:bodyPr>
            <a:normAutofit/>
          </a:bodyPr>
          <a:lstStyle/>
          <a:p>
            <a:r>
              <a:rPr lang="en-US" sz="2400" dirty="0" smtClean="0"/>
              <a:t>Guidance provisions</a:t>
            </a:r>
            <a:endParaRPr lang="en-US" sz="2400" dirty="0"/>
          </a:p>
        </p:txBody>
      </p:sp>
      <p:sp>
        <p:nvSpPr>
          <p:cNvPr id="5" name="Slide Number Placeholder 4"/>
          <p:cNvSpPr>
            <a:spLocks noGrp="1"/>
          </p:cNvSpPr>
          <p:nvPr>
            <p:ph type="sldNum" sz="quarter" idx="11"/>
          </p:nvPr>
        </p:nvSpPr>
        <p:spPr/>
        <p:txBody>
          <a:bodyPr/>
          <a:lstStyle/>
          <a:p>
            <a:pPr>
              <a:defRPr/>
            </a:pPr>
            <a:fld id="{D24C62AC-34AC-44FA-925B-65FA1B2D13C3}" type="slidenum">
              <a:rPr lang="en-US" sz="1800" smtClean="0"/>
              <a:pPr>
                <a:defRPr/>
              </a:pPr>
              <a:t>19</a:t>
            </a:fld>
            <a:endParaRPr lang="en-US" sz="1800" dirty="0"/>
          </a:p>
        </p:txBody>
      </p:sp>
    </p:spTree>
    <p:extLst>
      <p:ext uri="{BB962C8B-B14F-4D97-AF65-F5344CB8AC3E}">
        <p14:creationId xmlns:p14="http://schemas.microsoft.com/office/powerpoint/2010/main" val="3661950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Presenters</a:t>
            </a:r>
            <a:endParaRPr lang="en-US" dirty="0"/>
          </a:p>
        </p:txBody>
      </p:sp>
      <p:sp>
        <p:nvSpPr>
          <p:cNvPr id="3" name="Content Placeholder 2"/>
          <p:cNvSpPr>
            <a:spLocks noGrp="1"/>
          </p:cNvSpPr>
          <p:nvPr>
            <p:ph idx="1"/>
          </p:nvPr>
        </p:nvSpPr>
        <p:spPr>
          <a:xfrm>
            <a:off x="457200" y="990600"/>
            <a:ext cx="8229600" cy="5410200"/>
          </a:xfrm>
        </p:spPr>
        <p:txBody>
          <a:bodyPr>
            <a:normAutofit/>
          </a:bodyPr>
          <a:lstStyle/>
          <a:p>
            <a:r>
              <a:rPr lang="en-US" sz="2600" b="1" dirty="0" smtClean="0"/>
              <a:t>Mary Myslewicz</a:t>
            </a:r>
            <a:r>
              <a:rPr lang="en-US" dirty="0"/>
              <a:t/>
            </a:r>
            <a:br>
              <a:rPr lang="en-US" dirty="0"/>
            </a:br>
            <a:r>
              <a:rPr lang="en-US" dirty="0" smtClean="0"/>
              <a:t>Casey Fellow, Office of Planning, Evaluation, and Policy Development, U.S. Department of Education</a:t>
            </a:r>
            <a:br>
              <a:rPr lang="en-US" dirty="0" smtClean="0"/>
            </a:br>
            <a:endParaRPr lang="en-US" sz="1200" dirty="0" smtClean="0"/>
          </a:p>
          <a:p>
            <a:r>
              <a:rPr lang="en-US" sz="2600" b="1" dirty="0" smtClean="0"/>
              <a:t>Kelly Fitzpatrick</a:t>
            </a:r>
            <a:r>
              <a:rPr lang="en-US" b="1" dirty="0" smtClean="0"/>
              <a:t/>
            </a:r>
            <a:br>
              <a:rPr lang="en-US" b="1" dirty="0" smtClean="0"/>
            </a:br>
            <a:r>
              <a:rPr lang="en-US" dirty="0" smtClean="0"/>
              <a:t>Policy Advisor, </a:t>
            </a:r>
            <a:r>
              <a:rPr lang="en-US" dirty="0"/>
              <a:t>Office of Planning, Evaluation, and Policy Development, U.S</a:t>
            </a:r>
            <a:r>
              <a:rPr lang="en-US" dirty="0" smtClean="0"/>
              <a:t>. Department of Education</a:t>
            </a:r>
            <a:br>
              <a:rPr lang="en-US" dirty="0" smtClean="0"/>
            </a:br>
            <a:endParaRPr lang="en-US" sz="1200" dirty="0" smtClean="0"/>
          </a:p>
          <a:p>
            <a:r>
              <a:rPr lang="en-US" sz="2600" b="1" dirty="0" smtClean="0"/>
              <a:t>Stevi Steines</a:t>
            </a:r>
            <a:r>
              <a:rPr lang="en-US" b="1" dirty="0" smtClean="0"/>
              <a:t/>
            </a:r>
            <a:br>
              <a:rPr lang="en-US" b="1" dirty="0" smtClean="0"/>
            </a:br>
            <a:r>
              <a:rPr lang="en-US" dirty="0" smtClean="0"/>
              <a:t>Chief Deputy, Administration on Children, Youth and Families, U.S. Department of Health and Human Services</a:t>
            </a:r>
            <a:br>
              <a:rPr lang="en-US" dirty="0" smtClean="0"/>
            </a:br>
            <a:endParaRPr lang="en-US" sz="1200" dirty="0" smtClean="0"/>
          </a:p>
          <a:p>
            <a:r>
              <a:rPr lang="en-US" sz="2600" b="1" dirty="0" smtClean="0"/>
              <a:t>Kathleen McNaught</a:t>
            </a:r>
            <a:r>
              <a:rPr lang="en-US" b="1" dirty="0" smtClean="0"/>
              <a:t/>
            </a:r>
            <a:br>
              <a:rPr lang="en-US" b="1" dirty="0" smtClean="0"/>
            </a:br>
            <a:r>
              <a:rPr lang="en-US" dirty="0" smtClean="0"/>
              <a:t>Project Director, Legal Center for Foster Care and Education, ABA Center on Children and the Law</a:t>
            </a:r>
            <a:endParaRPr lang="en-US" b="1" dirty="0"/>
          </a:p>
        </p:txBody>
      </p:sp>
      <p:sp>
        <p:nvSpPr>
          <p:cNvPr id="5" name="Slide Number Placeholder 4"/>
          <p:cNvSpPr>
            <a:spLocks noGrp="1"/>
          </p:cNvSpPr>
          <p:nvPr>
            <p:ph type="sldNum" sz="quarter" idx="11"/>
          </p:nvPr>
        </p:nvSpPr>
        <p:spPr/>
        <p:txBody>
          <a:bodyPr/>
          <a:lstStyle/>
          <a:p>
            <a:pPr algn="ctr">
              <a:defRPr/>
            </a:pPr>
            <a:fld id="{D24C62AC-34AC-44FA-925B-65FA1B2D13C3}" type="slidenum">
              <a:rPr lang="en-US" sz="1800" smtClean="0"/>
              <a:pPr algn="ctr">
                <a:defRPr/>
              </a:pPr>
              <a:t>2</a:t>
            </a:fld>
            <a:endParaRPr lang="en-US" sz="1800" dirty="0"/>
          </a:p>
        </p:txBody>
      </p:sp>
    </p:spTree>
    <p:extLst>
      <p:ext uri="{BB962C8B-B14F-4D97-AF65-F5344CB8AC3E}">
        <p14:creationId xmlns:p14="http://schemas.microsoft.com/office/powerpoint/2010/main" val="552564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Point of Contact (POC)</a:t>
            </a:r>
            <a:endParaRPr lang="en-US" dirty="0"/>
          </a:p>
        </p:txBody>
      </p:sp>
      <p:sp>
        <p:nvSpPr>
          <p:cNvPr id="3" name="Content Placeholder 2"/>
          <p:cNvSpPr>
            <a:spLocks noGrp="1"/>
          </p:cNvSpPr>
          <p:nvPr>
            <p:ph idx="1"/>
          </p:nvPr>
        </p:nvSpPr>
        <p:spPr/>
        <p:txBody>
          <a:bodyPr>
            <a:normAutofit/>
          </a:bodyPr>
          <a:lstStyle/>
          <a:p>
            <a:pPr marL="274320" indent="0">
              <a:buNone/>
            </a:pPr>
            <a:endParaRPr lang="en-US" sz="1200" b="1" dirty="0" smtClean="0"/>
          </a:p>
          <a:p>
            <a:pPr marL="274320" indent="0">
              <a:buNone/>
            </a:pPr>
            <a:r>
              <a:rPr lang="en-US" sz="2600" b="1" dirty="0" smtClean="0"/>
              <a:t>STATE &amp; LOCAL CHILD WELFARE POCs</a:t>
            </a:r>
          </a:p>
          <a:p>
            <a:r>
              <a:rPr lang="en-US" sz="2600" dirty="0" smtClean="0"/>
              <a:t>CWAs are not required to designate POCs but are highly encouraged to do so</a:t>
            </a:r>
          </a:p>
          <a:p>
            <a:pPr lvl="1"/>
            <a:r>
              <a:rPr lang="en-US" sz="2600" dirty="0" smtClean="0"/>
              <a:t>Local CWAs should send a letter to relevant LEAs </a:t>
            </a:r>
            <a:r>
              <a:rPr lang="en-US" sz="2600" u="sng" dirty="0" smtClean="0"/>
              <a:t>as soon as possible</a:t>
            </a:r>
            <a:r>
              <a:rPr lang="en-US" sz="2600" dirty="0" smtClean="0"/>
              <a:t> identifying their POC</a:t>
            </a:r>
          </a:p>
          <a:p>
            <a:r>
              <a:rPr lang="en-US" sz="2600" dirty="0" smtClean="0"/>
              <a:t>Responsibilities include coordinating with SEAs and LEAs to develop a process for implementation</a:t>
            </a:r>
          </a:p>
          <a:p>
            <a:r>
              <a:rPr lang="en-US" sz="2600" dirty="0" smtClean="0"/>
              <a:t>Should serve as the primary POC between schools, families, and other service providers</a:t>
            </a:r>
          </a:p>
        </p:txBody>
      </p:sp>
      <p:sp>
        <p:nvSpPr>
          <p:cNvPr id="4" name="Text Placeholder 3"/>
          <p:cNvSpPr>
            <a:spLocks noGrp="1"/>
          </p:cNvSpPr>
          <p:nvPr>
            <p:ph type="body" sz="quarter" idx="10"/>
          </p:nvPr>
        </p:nvSpPr>
        <p:spPr/>
        <p:txBody>
          <a:bodyPr>
            <a:normAutofit/>
          </a:bodyPr>
          <a:lstStyle/>
          <a:p>
            <a:r>
              <a:rPr lang="en-US" sz="2400" dirty="0" smtClean="0"/>
              <a:t>Guidance provisions</a:t>
            </a:r>
            <a:endParaRPr lang="en-US" sz="2400" dirty="0"/>
          </a:p>
        </p:txBody>
      </p:sp>
      <p:sp>
        <p:nvSpPr>
          <p:cNvPr id="5" name="Slide Number Placeholder 4"/>
          <p:cNvSpPr>
            <a:spLocks noGrp="1"/>
          </p:cNvSpPr>
          <p:nvPr>
            <p:ph type="sldNum" sz="quarter" idx="11"/>
          </p:nvPr>
        </p:nvSpPr>
        <p:spPr/>
        <p:txBody>
          <a:bodyPr/>
          <a:lstStyle/>
          <a:p>
            <a:pPr>
              <a:defRPr/>
            </a:pPr>
            <a:fld id="{D24C62AC-34AC-44FA-925B-65FA1B2D13C3}" type="slidenum">
              <a:rPr lang="en-US" sz="1800" smtClean="0"/>
              <a:pPr>
                <a:defRPr/>
              </a:pPr>
              <a:t>20</a:t>
            </a:fld>
            <a:endParaRPr lang="en-US" sz="1800" dirty="0"/>
          </a:p>
        </p:txBody>
      </p:sp>
    </p:spTree>
    <p:extLst>
      <p:ext uri="{BB962C8B-B14F-4D97-AF65-F5344CB8AC3E}">
        <p14:creationId xmlns:p14="http://schemas.microsoft.com/office/powerpoint/2010/main" val="222338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 collaboration</a:t>
            </a:r>
            <a:endParaRPr lang="en-US" dirty="0"/>
          </a:p>
        </p:txBody>
      </p:sp>
      <p:sp>
        <p:nvSpPr>
          <p:cNvPr id="3" name="Content Placeholder 2"/>
          <p:cNvSpPr>
            <a:spLocks noGrp="1"/>
          </p:cNvSpPr>
          <p:nvPr>
            <p:ph idx="1"/>
          </p:nvPr>
        </p:nvSpPr>
        <p:spPr/>
        <p:txBody>
          <a:bodyPr>
            <a:normAutofit fontScale="92500" lnSpcReduction="10000"/>
          </a:bodyPr>
          <a:lstStyle/>
          <a:p>
            <a:pPr marL="274320" indent="0">
              <a:buNone/>
            </a:pPr>
            <a:r>
              <a:rPr lang="en-US" sz="2800" dirty="0" smtClean="0"/>
              <a:t>To facilitate effective collaboration, SEAs, LEAs, and CWAs should:</a:t>
            </a:r>
          </a:p>
          <a:p>
            <a:r>
              <a:rPr lang="en-US" sz="2800" dirty="0" smtClean="0"/>
              <a:t>Establish a structure for collaboration at the local level</a:t>
            </a:r>
          </a:p>
          <a:p>
            <a:r>
              <a:rPr lang="en-US" sz="2800" dirty="0" smtClean="0"/>
              <a:t>Collaborate, as appropriate, across district, region, and State lines</a:t>
            </a:r>
          </a:p>
          <a:p>
            <a:r>
              <a:rPr lang="en-US" sz="2800" dirty="0" smtClean="0"/>
              <a:t>Cross-train staff on the complex needs of children in foster care and the importance of educational stability</a:t>
            </a:r>
          </a:p>
          <a:p>
            <a:pPr>
              <a:buFont typeface="Wingdings" panose="05000000000000000000" pitchFamily="2" charset="2"/>
              <a:buChar char="§"/>
            </a:pPr>
            <a:r>
              <a:rPr lang="en-US" sz="2800" dirty="0" smtClean="0">
                <a:latin typeface="Tw Cen MT" panose="020B0602020104020603" pitchFamily="34" charset="0"/>
              </a:rPr>
              <a:t>Establish </a:t>
            </a:r>
            <a:r>
              <a:rPr lang="en-US" sz="2800" dirty="0">
                <a:latin typeface="Tw Cen MT" panose="020B0602020104020603" pitchFamily="34" charset="0"/>
              </a:rPr>
              <a:t>formal mechanisms to ensure LEAs are notified when child enters </a:t>
            </a:r>
            <a:r>
              <a:rPr lang="en-US" sz="2800" dirty="0" smtClean="0">
                <a:latin typeface="Tw Cen MT" panose="020B0602020104020603" pitchFamily="34" charset="0"/>
              </a:rPr>
              <a:t>care</a:t>
            </a:r>
          </a:p>
          <a:p>
            <a:pPr>
              <a:buFont typeface="Wingdings" panose="05000000000000000000" pitchFamily="2" charset="2"/>
              <a:buChar char="§"/>
            </a:pPr>
            <a:r>
              <a:rPr lang="en-US" sz="2800" dirty="0" smtClean="0">
                <a:latin typeface="Tw Cen MT" panose="020B0602020104020603" pitchFamily="34" charset="0"/>
              </a:rPr>
              <a:t>Build </a:t>
            </a:r>
            <a:r>
              <a:rPr lang="en-US" sz="2800" dirty="0">
                <a:latin typeface="Tw Cen MT" panose="020B0602020104020603" pitchFamily="34" charset="0"/>
              </a:rPr>
              <a:t>capacity to collect and use data to support </a:t>
            </a:r>
            <a:r>
              <a:rPr lang="en-US" sz="2800" dirty="0" smtClean="0">
                <a:solidFill>
                  <a:schemeClr val="bg1"/>
                </a:solidFill>
                <a:latin typeface="Tw Cen MT" panose="020B0602020104020603" pitchFamily="34" charset="0"/>
              </a:rPr>
              <a:t>outcomes </a:t>
            </a:r>
            <a:r>
              <a:rPr lang="en-US" sz="2800" dirty="0">
                <a:solidFill>
                  <a:schemeClr val="bg1"/>
                </a:solidFill>
                <a:latin typeface="Tw Cen MT" panose="020B0602020104020603" pitchFamily="34" charset="0"/>
              </a:rPr>
              <a:t>for children in foster </a:t>
            </a:r>
            <a:r>
              <a:rPr lang="en-US" sz="2800" dirty="0" smtClean="0">
                <a:solidFill>
                  <a:schemeClr val="bg1"/>
                </a:solidFill>
                <a:latin typeface="Tw Cen MT" panose="020B0602020104020603" pitchFamily="34" charset="0"/>
              </a:rPr>
              <a:t>care</a:t>
            </a:r>
            <a:endParaRPr lang="en-US" sz="2800" dirty="0">
              <a:solidFill>
                <a:schemeClr val="bg1"/>
              </a:solidFill>
              <a:latin typeface="Tw Cen MT" panose="020B0602020104020603" pitchFamily="34" charset="0"/>
            </a:endParaRPr>
          </a:p>
          <a:p>
            <a:endParaRPr lang="en-US" sz="2600" dirty="0"/>
          </a:p>
        </p:txBody>
      </p:sp>
      <p:sp>
        <p:nvSpPr>
          <p:cNvPr id="4" name="Text Placeholder 3"/>
          <p:cNvSpPr>
            <a:spLocks noGrp="1"/>
          </p:cNvSpPr>
          <p:nvPr>
            <p:ph type="body" sz="quarter" idx="10"/>
          </p:nvPr>
        </p:nvSpPr>
        <p:spPr/>
        <p:txBody>
          <a:bodyPr>
            <a:normAutofit/>
          </a:bodyPr>
          <a:lstStyle/>
          <a:p>
            <a:r>
              <a:rPr lang="en-US" sz="2400" dirty="0" smtClean="0"/>
              <a:t>Guidance provisions</a:t>
            </a:r>
            <a:endParaRPr lang="en-US" sz="2400" dirty="0"/>
          </a:p>
        </p:txBody>
      </p:sp>
      <p:sp>
        <p:nvSpPr>
          <p:cNvPr id="5" name="Slide Number Placeholder 4"/>
          <p:cNvSpPr>
            <a:spLocks noGrp="1"/>
          </p:cNvSpPr>
          <p:nvPr>
            <p:ph type="sldNum" sz="quarter" idx="11"/>
          </p:nvPr>
        </p:nvSpPr>
        <p:spPr/>
        <p:txBody>
          <a:bodyPr/>
          <a:lstStyle/>
          <a:p>
            <a:pPr>
              <a:defRPr/>
            </a:pPr>
            <a:fld id="{D24C62AC-34AC-44FA-925B-65FA1B2D13C3}" type="slidenum">
              <a:rPr lang="en-US" sz="1800" smtClean="0"/>
              <a:pPr>
                <a:defRPr/>
              </a:pPr>
              <a:t>21</a:t>
            </a:fld>
            <a:endParaRPr lang="en-US" sz="1800" dirty="0"/>
          </a:p>
        </p:txBody>
      </p:sp>
    </p:spTree>
    <p:extLst>
      <p:ext uri="{BB962C8B-B14F-4D97-AF65-F5344CB8AC3E}">
        <p14:creationId xmlns:p14="http://schemas.microsoft.com/office/powerpoint/2010/main" val="17908309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D24C62AC-34AC-44FA-925B-65FA1B2D13C3}" type="slidenum">
              <a:rPr lang="en-US" sz="1800" smtClean="0"/>
              <a:pPr>
                <a:defRPr/>
              </a:pPr>
              <a:t>22</a:t>
            </a:fld>
            <a:endParaRPr lang="en-US" sz="1800" dirty="0"/>
          </a:p>
        </p:txBody>
      </p:sp>
      <p:pic>
        <p:nvPicPr>
          <p:cNvPr id="8" name="Picture 7"/>
          <p:cNvPicPr/>
          <p:nvPr/>
        </p:nvPicPr>
        <p:blipFill rotWithShape="1">
          <a:blip r:embed="rId2"/>
          <a:srcRect l="3583" t="13240" r="2112" b="4595"/>
          <a:stretch/>
        </p:blipFill>
        <p:spPr bwMode="auto">
          <a:xfrm>
            <a:off x="1361122" y="886787"/>
            <a:ext cx="6421755" cy="4476115"/>
          </a:xfrm>
          <a:prstGeom prst="rect">
            <a:avLst/>
          </a:prstGeom>
          <a:ln w="285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10" name="Rounded Rectangle 9"/>
          <p:cNvSpPr/>
          <p:nvPr/>
        </p:nvSpPr>
        <p:spPr>
          <a:xfrm>
            <a:off x="152400" y="5333999"/>
            <a:ext cx="8839200" cy="685801"/>
          </a:xfrm>
          <a:prstGeom prst="roundRect">
            <a:avLst/>
          </a:prstGeom>
          <a:ln>
            <a:solidFill>
              <a:srgbClr val="2CB24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Tw Cen MT" panose="020B0602020104020603" pitchFamily="34" charset="0"/>
              </a:rPr>
              <a:t/>
            </a:r>
            <a:br>
              <a:rPr lang="en-US" b="1" dirty="0" smtClean="0">
                <a:latin typeface="Tw Cen MT" panose="020B0602020104020603" pitchFamily="34" charset="0"/>
              </a:rPr>
            </a:br>
            <a:r>
              <a:rPr lang="en-US" sz="1900" b="1" dirty="0" smtClean="0">
                <a:latin typeface="Tw Cen MT" panose="020B0602020104020603" pitchFamily="34" charset="0"/>
              </a:rPr>
              <a:t>Access the joint guidance here:</a:t>
            </a:r>
            <a:br>
              <a:rPr lang="en-US" sz="1900" b="1" dirty="0" smtClean="0">
                <a:latin typeface="Tw Cen MT" panose="020B0602020104020603" pitchFamily="34" charset="0"/>
              </a:rPr>
            </a:br>
            <a:r>
              <a:rPr lang="en-US" sz="1900" dirty="0" smtClean="0">
                <a:latin typeface="Tw Cen MT" panose="020B0602020104020603" pitchFamily="34" charset="0"/>
              </a:rPr>
              <a:t>http</a:t>
            </a:r>
            <a:r>
              <a:rPr lang="en-US" sz="1900" dirty="0">
                <a:latin typeface="Tw Cen MT" panose="020B0602020104020603" pitchFamily="34" charset="0"/>
              </a:rPr>
              <a:t>://</a:t>
            </a:r>
            <a:r>
              <a:rPr lang="en-US" sz="1900" dirty="0" smtClean="0">
                <a:latin typeface="Tw Cen MT" panose="020B0602020104020603" pitchFamily="34" charset="0"/>
              </a:rPr>
              <a:t>www2.ed.gov/policy/elsec/leg/essa/edhhsfostercarenonregulatorguide.pdf</a:t>
            </a:r>
          </a:p>
          <a:p>
            <a:pPr algn="ctr"/>
            <a:endParaRPr lang="en-US" b="1" dirty="0">
              <a:latin typeface="Tw Cen MT" panose="020B0602020104020603" pitchFamily="34" charset="0"/>
            </a:endParaRPr>
          </a:p>
        </p:txBody>
      </p:sp>
    </p:spTree>
    <p:extLst>
      <p:ext uri="{BB962C8B-B14F-4D97-AF65-F5344CB8AC3E}">
        <p14:creationId xmlns:p14="http://schemas.microsoft.com/office/powerpoint/2010/main" val="2517836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Insight from the Field</a:t>
            </a:r>
            <a:endParaRPr lang="en-US" dirty="0"/>
          </a:p>
        </p:txBody>
      </p:sp>
      <p:sp>
        <p:nvSpPr>
          <p:cNvPr id="5" name="Slide Number Placeholder 4"/>
          <p:cNvSpPr>
            <a:spLocks noGrp="1"/>
          </p:cNvSpPr>
          <p:nvPr>
            <p:ph type="sldNum" sz="quarter" idx="11"/>
          </p:nvPr>
        </p:nvSpPr>
        <p:spPr/>
        <p:txBody>
          <a:bodyPr/>
          <a:lstStyle/>
          <a:p>
            <a:pPr>
              <a:defRPr/>
            </a:pPr>
            <a:fld id="{D24C62AC-34AC-44FA-925B-65FA1B2D13C3}" type="slidenum">
              <a:rPr lang="en-US" sz="1800" smtClean="0"/>
              <a:pPr>
                <a:defRPr/>
              </a:pPr>
              <a:t>23</a:t>
            </a:fld>
            <a:endParaRPr lang="en-US" sz="1800" dirty="0"/>
          </a:p>
        </p:txBody>
      </p:sp>
      <p:grpSp>
        <p:nvGrpSpPr>
          <p:cNvPr id="15" name="Group 14"/>
          <p:cNvGrpSpPr/>
          <p:nvPr/>
        </p:nvGrpSpPr>
        <p:grpSpPr>
          <a:xfrm>
            <a:off x="348832" y="1143000"/>
            <a:ext cx="8446336" cy="5098197"/>
            <a:chOff x="348832" y="1066800"/>
            <a:chExt cx="8446336" cy="5098197"/>
          </a:xfrm>
        </p:grpSpPr>
        <p:grpSp>
          <p:nvGrpSpPr>
            <p:cNvPr id="13" name="Group 12"/>
            <p:cNvGrpSpPr/>
            <p:nvPr/>
          </p:nvGrpSpPr>
          <p:grpSpPr>
            <a:xfrm>
              <a:off x="348832" y="1066800"/>
              <a:ext cx="8446336" cy="3974750"/>
              <a:chOff x="348832" y="1066800"/>
              <a:chExt cx="8446336" cy="397475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66800"/>
                <a:ext cx="6096000" cy="1220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348832" y="2851711"/>
                <a:ext cx="8446336" cy="2189839"/>
                <a:chOff x="411914" y="2851711"/>
                <a:chExt cx="8446336" cy="2189839"/>
              </a:xfrm>
            </p:grpSpPr>
            <p:pic>
              <p:nvPicPr>
                <p:cNvPr id="7" name="Picture 4" descr="http://aba.infotectdesign.com/portals/0/Images/aba_logo.f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14" y="2851711"/>
                  <a:ext cx="2224171" cy="166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aba.infotectdesign.com/portals/0/Images/jlc_logo.f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2820" y="3444525"/>
                  <a:ext cx="3509963"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http://aba.infotectdesign.com/portals/0/Images/elc_logo.f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1762" y="2892076"/>
                  <a:ext cx="2376488"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1" name="TextBox 10"/>
            <p:cNvSpPr txBox="1"/>
            <p:nvPr/>
          </p:nvSpPr>
          <p:spPr>
            <a:xfrm>
              <a:off x="1409700" y="5334000"/>
              <a:ext cx="6324600" cy="830997"/>
            </a:xfrm>
            <a:prstGeom prst="rect">
              <a:avLst/>
            </a:prstGeom>
            <a:noFill/>
          </p:spPr>
          <p:txBody>
            <a:bodyPr wrap="square" rtlCol="0">
              <a:spAutoFit/>
            </a:bodyPr>
            <a:lstStyle/>
            <a:p>
              <a:pPr algn="ctr"/>
              <a:r>
                <a:rPr lang="en-US" sz="2400" dirty="0" smtClean="0">
                  <a:solidFill>
                    <a:schemeClr val="bg1"/>
                  </a:solidFill>
                  <a:latin typeface="Tw Cen MT" panose="020B0602020104020603" pitchFamily="34" charset="0"/>
                  <a:hlinkClick r:id="rId6"/>
                </a:rPr>
                <a:t>www.fostercareandeducation.org</a:t>
              </a:r>
              <a:endParaRPr lang="en-US" sz="2400" dirty="0" smtClean="0">
                <a:solidFill>
                  <a:schemeClr val="bg1"/>
                </a:solidFill>
                <a:latin typeface="Tw Cen MT" panose="020B0602020104020603" pitchFamily="34" charset="0"/>
              </a:endParaRPr>
            </a:p>
            <a:p>
              <a:pPr algn="ctr"/>
              <a:r>
                <a:rPr lang="en-US" sz="2400" dirty="0" smtClean="0">
                  <a:solidFill>
                    <a:schemeClr val="bg1"/>
                  </a:solidFill>
                  <a:latin typeface="Tw Cen MT" panose="020B0602020104020603" pitchFamily="34" charset="0"/>
                </a:rPr>
                <a:t>Twitter: @</a:t>
              </a:r>
              <a:r>
                <a:rPr lang="en-US" sz="2400" dirty="0" err="1" smtClean="0">
                  <a:solidFill>
                    <a:schemeClr val="bg1"/>
                  </a:solidFill>
                  <a:latin typeface="Tw Cen MT" panose="020B0602020104020603" pitchFamily="34" charset="0"/>
                </a:rPr>
                <a:t>FosterEdSuccess</a:t>
              </a:r>
              <a:endParaRPr lang="en-US" sz="2400" dirty="0">
                <a:solidFill>
                  <a:schemeClr val="bg1"/>
                </a:solidFill>
                <a:latin typeface="Tw Cen MT" panose="020B0602020104020603" pitchFamily="34" charset="0"/>
              </a:endParaRPr>
            </a:p>
          </p:txBody>
        </p:sp>
      </p:grpSp>
    </p:spTree>
    <p:extLst>
      <p:ext uri="{BB962C8B-B14F-4D97-AF65-F5344CB8AC3E}">
        <p14:creationId xmlns:p14="http://schemas.microsoft.com/office/powerpoint/2010/main" val="42109544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insight from the field</a:t>
            </a:r>
            <a:endParaRPr lang="en-US" dirty="0"/>
          </a:p>
        </p:txBody>
      </p:sp>
      <p:sp>
        <p:nvSpPr>
          <p:cNvPr id="3" name="Content Placeholder 2"/>
          <p:cNvSpPr>
            <a:spLocks noGrp="1"/>
          </p:cNvSpPr>
          <p:nvPr>
            <p:ph idx="1"/>
          </p:nvPr>
        </p:nvSpPr>
        <p:spPr/>
        <p:txBody>
          <a:bodyPr>
            <a:noAutofit/>
          </a:bodyPr>
          <a:lstStyle/>
          <a:p>
            <a:endParaRPr lang="en-US" sz="1200" dirty="0" smtClean="0"/>
          </a:p>
          <a:p>
            <a:r>
              <a:rPr lang="en-US" sz="2600" dirty="0" smtClean="0"/>
              <a:t>Interagency collaboration is critical</a:t>
            </a:r>
          </a:p>
          <a:p>
            <a:r>
              <a:rPr lang="en-US" sz="2600" dirty="0" smtClean="0"/>
              <a:t>Designated staff (POCs) can be the key to successful cross-agency communication</a:t>
            </a:r>
          </a:p>
          <a:p>
            <a:r>
              <a:rPr lang="en-US" sz="2600" dirty="0" smtClean="0"/>
              <a:t>Data collection and information sharing drive reform</a:t>
            </a:r>
          </a:p>
          <a:p>
            <a:r>
              <a:rPr lang="en-US" sz="2600" dirty="0" smtClean="0"/>
              <a:t>Investment in students in foster care improves strategies for </a:t>
            </a:r>
            <a:r>
              <a:rPr lang="en-US" sz="2600" i="1" dirty="0" smtClean="0"/>
              <a:t>all</a:t>
            </a:r>
            <a:r>
              <a:rPr lang="en-US" sz="2600" dirty="0" smtClean="0"/>
              <a:t> students</a:t>
            </a:r>
          </a:p>
          <a:p>
            <a:r>
              <a:rPr lang="en-US" sz="2600" dirty="0" smtClean="0"/>
              <a:t>The court’s role in improved educational outcomes is critical</a:t>
            </a:r>
            <a:endParaRPr lang="en-US" sz="2600" dirty="0"/>
          </a:p>
        </p:txBody>
      </p:sp>
      <p:sp>
        <p:nvSpPr>
          <p:cNvPr id="4" name="Text Placeholder 3"/>
          <p:cNvSpPr>
            <a:spLocks noGrp="1"/>
          </p:cNvSpPr>
          <p:nvPr>
            <p:ph type="body" sz="quarter" idx="10"/>
          </p:nvPr>
        </p:nvSpPr>
        <p:spPr/>
        <p:txBody>
          <a:bodyPr>
            <a:normAutofit/>
          </a:bodyPr>
          <a:lstStyle/>
          <a:p>
            <a:r>
              <a:rPr lang="en-US" sz="2400" dirty="0" smtClean="0"/>
              <a:t>What we have learned so far</a:t>
            </a:r>
            <a:endParaRPr lang="en-US" sz="2400" dirty="0"/>
          </a:p>
        </p:txBody>
      </p:sp>
      <p:sp>
        <p:nvSpPr>
          <p:cNvPr id="5" name="Slide Number Placeholder 4"/>
          <p:cNvSpPr>
            <a:spLocks noGrp="1"/>
          </p:cNvSpPr>
          <p:nvPr>
            <p:ph type="sldNum" sz="quarter" idx="11"/>
          </p:nvPr>
        </p:nvSpPr>
        <p:spPr/>
        <p:txBody>
          <a:bodyPr/>
          <a:lstStyle/>
          <a:p>
            <a:pPr>
              <a:defRPr/>
            </a:pPr>
            <a:fld id="{D24C62AC-34AC-44FA-925B-65FA1B2D13C3}" type="slidenum">
              <a:rPr lang="en-US" sz="1800" smtClean="0"/>
              <a:pPr>
                <a:defRPr/>
              </a:pPr>
              <a:t>24</a:t>
            </a:fld>
            <a:endParaRPr lang="en-US" sz="1800" dirty="0"/>
          </a:p>
        </p:txBody>
      </p:sp>
    </p:spTree>
    <p:extLst>
      <p:ext uri="{BB962C8B-B14F-4D97-AF65-F5344CB8AC3E}">
        <p14:creationId xmlns:p14="http://schemas.microsoft.com/office/powerpoint/2010/main" val="1157600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insight from the field</a:t>
            </a:r>
            <a:endParaRPr lang="en-US" dirty="0"/>
          </a:p>
        </p:txBody>
      </p:sp>
      <p:sp>
        <p:nvSpPr>
          <p:cNvPr id="3" name="Content Placeholder 2"/>
          <p:cNvSpPr>
            <a:spLocks noGrp="1"/>
          </p:cNvSpPr>
          <p:nvPr>
            <p:ph idx="1"/>
          </p:nvPr>
        </p:nvSpPr>
        <p:spPr>
          <a:xfrm>
            <a:off x="457200" y="1295400"/>
            <a:ext cx="8229600" cy="5105400"/>
          </a:xfrm>
        </p:spPr>
        <p:txBody>
          <a:bodyPr>
            <a:noAutofit/>
          </a:bodyPr>
          <a:lstStyle/>
          <a:p>
            <a:r>
              <a:rPr lang="en-US" sz="2600" dirty="0" smtClean="0"/>
              <a:t>Help raise the visibility of the ESSA foster care provisions</a:t>
            </a:r>
          </a:p>
          <a:p>
            <a:r>
              <a:rPr lang="en-US" sz="2600" dirty="0" smtClean="0"/>
              <a:t>Create a sense of urgency, given the timeline for implementation of key provisions (December 2016)</a:t>
            </a:r>
          </a:p>
          <a:p>
            <a:r>
              <a:rPr lang="en-US" sz="2600" dirty="0" smtClean="0"/>
              <a:t>Encourage the quick identification of POCs </a:t>
            </a:r>
          </a:p>
          <a:p>
            <a:r>
              <a:rPr lang="en-US" sz="2600" dirty="0" smtClean="0"/>
              <a:t>At state level:</a:t>
            </a:r>
            <a:r>
              <a:rPr lang="en-US" sz="2600" dirty="0" smtClean="0">
                <a:sym typeface="Wingdings" panose="05000000000000000000" pitchFamily="2" charset="2"/>
              </a:rPr>
              <a:t> develop guidance for local jurisdictions on processes needed to support implementation </a:t>
            </a:r>
          </a:p>
          <a:p>
            <a:r>
              <a:rPr lang="en-US" sz="2600" dirty="0" smtClean="0">
                <a:sym typeface="Wingdings" panose="05000000000000000000" pitchFamily="2" charset="2"/>
              </a:rPr>
              <a:t>At local level: begin discussions about the written procedures that need to be in place to address transportation by December 2016</a:t>
            </a:r>
          </a:p>
          <a:p>
            <a:r>
              <a:rPr lang="en-US" sz="2600" dirty="0">
                <a:sym typeface="Wingdings" panose="05000000000000000000" pitchFamily="2" charset="2"/>
              </a:rPr>
              <a:t>Determine </a:t>
            </a:r>
            <a:r>
              <a:rPr lang="en-US" sz="2600" dirty="0" smtClean="0">
                <a:sym typeface="Wingdings" panose="05000000000000000000" pitchFamily="2" charset="2"/>
              </a:rPr>
              <a:t>need </a:t>
            </a:r>
            <a:r>
              <a:rPr lang="en-US" sz="2600" dirty="0">
                <a:sym typeface="Wingdings" panose="05000000000000000000" pitchFamily="2" charset="2"/>
              </a:rPr>
              <a:t>for </a:t>
            </a:r>
            <a:r>
              <a:rPr lang="en-US" sz="2600" dirty="0" smtClean="0">
                <a:sym typeface="Wingdings" panose="05000000000000000000" pitchFamily="2" charset="2"/>
              </a:rPr>
              <a:t>additional technical </a:t>
            </a:r>
            <a:r>
              <a:rPr lang="en-US" sz="2600" dirty="0">
                <a:sym typeface="Wingdings" panose="05000000000000000000" pitchFamily="2" charset="2"/>
              </a:rPr>
              <a:t>assistance</a:t>
            </a:r>
            <a:endParaRPr lang="en-US" sz="2600" dirty="0" smtClean="0">
              <a:sym typeface="Wingdings" panose="05000000000000000000" pitchFamily="2" charset="2"/>
            </a:endParaRPr>
          </a:p>
        </p:txBody>
      </p:sp>
      <p:sp>
        <p:nvSpPr>
          <p:cNvPr id="4" name="Text Placeholder 3"/>
          <p:cNvSpPr>
            <a:spLocks noGrp="1"/>
          </p:cNvSpPr>
          <p:nvPr>
            <p:ph type="body" sz="quarter" idx="10"/>
          </p:nvPr>
        </p:nvSpPr>
        <p:spPr/>
        <p:txBody>
          <a:bodyPr>
            <a:normAutofit/>
          </a:bodyPr>
          <a:lstStyle/>
          <a:p>
            <a:r>
              <a:rPr lang="en-US" sz="2400" dirty="0" smtClean="0"/>
              <a:t>What needs to happen now</a:t>
            </a:r>
            <a:endParaRPr lang="en-US" sz="2400" dirty="0"/>
          </a:p>
        </p:txBody>
      </p:sp>
      <p:sp>
        <p:nvSpPr>
          <p:cNvPr id="5" name="Slide Number Placeholder 4"/>
          <p:cNvSpPr>
            <a:spLocks noGrp="1"/>
          </p:cNvSpPr>
          <p:nvPr>
            <p:ph type="sldNum" sz="quarter" idx="11"/>
          </p:nvPr>
        </p:nvSpPr>
        <p:spPr/>
        <p:txBody>
          <a:bodyPr/>
          <a:lstStyle/>
          <a:p>
            <a:pPr>
              <a:defRPr/>
            </a:pPr>
            <a:fld id="{D24C62AC-34AC-44FA-925B-65FA1B2D13C3}" type="slidenum">
              <a:rPr lang="en-US" sz="1800" smtClean="0"/>
              <a:pPr>
                <a:defRPr/>
              </a:pPr>
              <a:t>25</a:t>
            </a:fld>
            <a:endParaRPr lang="en-US" sz="1800" dirty="0"/>
          </a:p>
        </p:txBody>
      </p:sp>
    </p:spTree>
    <p:extLst>
      <p:ext uri="{BB962C8B-B14F-4D97-AF65-F5344CB8AC3E}">
        <p14:creationId xmlns:p14="http://schemas.microsoft.com/office/powerpoint/2010/main" val="28971035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533400" y="6492875"/>
            <a:ext cx="533400" cy="365125"/>
          </a:xfrm>
        </p:spPr>
        <p:txBody>
          <a:bodyPr/>
          <a:lstStyle/>
          <a:p>
            <a:pPr algn="ctr">
              <a:defRPr/>
            </a:pPr>
            <a:fld id="{D24C62AC-34AC-44FA-925B-65FA1B2D13C3}" type="slidenum">
              <a:rPr lang="en-US" sz="1800" smtClean="0"/>
              <a:pPr algn="ctr">
                <a:defRPr/>
              </a:pPr>
              <a:t>26</a:t>
            </a:fld>
            <a:endParaRPr lang="en-US" sz="1800" dirty="0"/>
          </a:p>
        </p:txBody>
      </p:sp>
      <p:sp>
        <p:nvSpPr>
          <p:cNvPr id="9" name="TextBox 8"/>
          <p:cNvSpPr txBox="1">
            <a:spLocks noChangeArrowheads="1"/>
          </p:cNvSpPr>
          <p:nvPr/>
        </p:nvSpPr>
        <p:spPr bwMode="auto">
          <a:xfrm>
            <a:off x="914400" y="4114800"/>
            <a:ext cx="73152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w Cen MT" pitchFamily="34" charset="0"/>
                <a:ea typeface="MS PGothic" pitchFamily="34" charset="-128"/>
              </a:defRPr>
            </a:lvl1pPr>
            <a:lvl2pPr marL="742950" indent="-285750" eaLnBrk="0" hangingPunct="0">
              <a:defRPr sz="2400">
                <a:solidFill>
                  <a:schemeClr val="tx1"/>
                </a:solidFill>
                <a:latin typeface="Tw Cen MT" pitchFamily="34" charset="0"/>
                <a:ea typeface="MS PGothic" pitchFamily="34" charset="-128"/>
              </a:defRPr>
            </a:lvl2pPr>
            <a:lvl3pPr marL="1143000" indent="-228600" eaLnBrk="0" hangingPunct="0">
              <a:defRPr sz="2400">
                <a:solidFill>
                  <a:schemeClr val="tx1"/>
                </a:solidFill>
                <a:latin typeface="Tw Cen MT" pitchFamily="34" charset="0"/>
                <a:ea typeface="MS PGothic" pitchFamily="34" charset="-128"/>
              </a:defRPr>
            </a:lvl3pPr>
            <a:lvl4pPr marL="1600200" indent="-228600" eaLnBrk="0" hangingPunct="0">
              <a:defRPr sz="2400">
                <a:solidFill>
                  <a:schemeClr val="tx1"/>
                </a:solidFill>
                <a:latin typeface="Tw Cen MT" pitchFamily="34" charset="0"/>
                <a:ea typeface="MS PGothic" pitchFamily="34" charset="-128"/>
              </a:defRPr>
            </a:lvl4pPr>
            <a:lvl5pPr marL="2057400" indent="-228600" eaLnBrk="0" hangingPunct="0">
              <a:defRPr sz="2400">
                <a:solidFill>
                  <a:schemeClr val="tx1"/>
                </a:solidFill>
                <a:latin typeface="Tw Cen MT"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Tw Cen MT"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Tw Cen MT"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Tw Cen MT"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Tw Cen MT" pitchFamily="34" charset="0"/>
                <a:ea typeface="MS PGothic" pitchFamily="34" charset="-128"/>
              </a:defRPr>
            </a:lvl9pPr>
          </a:lstStyle>
          <a:p>
            <a:pPr algn="ctr" eaLnBrk="1" hangingPunct="1"/>
            <a:r>
              <a:rPr lang="en-US" altLang="en-US" sz="5200" dirty="0" smtClean="0">
                <a:solidFill>
                  <a:schemeClr val="bg1"/>
                </a:solidFill>
              </a:rPr>
              <a:t>Technical Assistance</a:t>
            </a:r>
            <a:endParaRPr lang="en-US" altLang="en-US" sz="5200" dirty="0">
              <a:solidFill>
                <a:schemeClr val="bg1"/>
              </a:solidFill>
            </a:endParaRPr>
          </a:p>
        </p:txBody>
      </p:sp>
      <p:grpSp>
        <p:nvGrpSpPr>
          <p:cNvPr id="2" name="Group 1"/>
          <p:cNvGrpSpPr/>
          <p:nvPr/>
        </p:nvGrpSpPr>
        <p:grpSpPr>
          <a:xfrm>
            <a:off x="1447038" y="1079823"/>
            <a:ext cx="6249924" cy="2895600"/>
            <a:chOff x="1446276" y="1079823"/>
            <a:chExt cx="6249924" cy="2895600"/>
          </a:xfrm>
        </p:grpSpPr>
        <p:pic>
          <p:nvPicPr>
            <p:cNvPr id="12" name="Picture 11" descr="Description: EDSEALC"/>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446276" y="1079823"/>
              <a:ext cx="2743200" cy="2895600"/>
            </a:xfrm>
            <a:prstGeom prst="rect">
              <a:avLst/>
            </a:prstGeom>
            <a:noFill/>
            <a:ln>
              <a:noFill/>
            </a:ln>
          </p:spPr>
        </p:pic>
        <p:pic>
          <p:nvPicPr>
            <p:cNvPr id="7" name="Picture 3" descr="image003"/>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953000" y="1156023"/>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769174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Joint ED-HHS Webinar Series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09704189"/>
              </p:ext>
            </p:extLst>
          </p:nvPr>
        </p:nvGraphicFramePr>
        <p:xfrm>
          <a:off x="1257300" y="1295400"/>
          <a:ext cx="6629400" cy="3672840"/>
        </p:xfrm>
        <a:graphic>
          <a:graphicData uri="http://schemas.openxmlformats.org/drawingml/2006/table">
            <a:tbl>
              <a:tblPr firstRow="1" bandRow="1">
                <a:tableStyleId>{5C22544A-7EE6-4342-B048-85BDC9FD1C3A}</a:tableStyleId>
              </a:tblPr>
              <a:tblGrid>
                <a:gridCol w="3314700"/>
                <a:gridCol w="3314700"/>
              </a:tblGrid>
              <a:tr h="716280">
                <a:tc>
                  <a:txBody>
                    <a:bodyPr/>
                    <a:lstStyle/>
                    <a:p>
                      <a:pPr algn="ctr"/>
                      <a:r>
                        <a:rPr lang="en-US" sz="2200" dirty="0" smtClean="0">
                          <a:latin typeface="Tw Cen MT" panose="020B0602020104020603" pitchFamily="34" charset="0"/>
                        </a:rPr>
                        <a:t>Webinar</a:t>
                      </a:r>
                      <a:r>
                        <a:rPr lang="en-US" sz="2200" baseline="0" dirty="0" smtClean="0">
                          <a:latin typeface="Tw Cen MT" panose="020B0602020104020603" pitchFamily="34" charset="0"/>
                        </a:rPr>
                        <a:t> Topic</a:t>
                      </a:r>
                      <a:endParaRPr lang="en-US" sz="2200" dirty="0">
                        <a:latin typeface="Tw Cen MT" panose="020B0602020104020603" pitchFamily="34" charset="0"/>
                      </a:endParaRPr>
                    </a:p>
                  </a:txBody>
                  <a:tcPr anchor="ctr"/>
                </a:tc>
                <a:tc>
                  <a:txBody>
                    <a:bodyPr/>
                    <a:lstStyle/>
                    <a:p>
                      <a:pPr algn="ctr"/>
                      <a:r>
                        <a:rPr lang="en-US" sz="2200" dirty="0" smtClean="0">
                          <a:latin typeface="Tw Cen MT" panose="020B0602020104020603" pitchFamily="34" charset="0"/>
                        </a:rPr>
                        <a:t>Date</a:t>
                      </a:r>
                      <a:endParaRPr lang="en-US" sz="2200" dirty="0">
                        <a:latin typeface="Tw Cen MT" panose="020B0602020104020603" pitchFamily="34" charset="0"/>
                      </a:endParaRPr>
                    </a:p>
                  </a:txBody>
                  <a:tcPr anchor="ctr"/>
                </a:tc>
              </a:tr>
              <a:tr h="716280">
                <a:tc>
                  <a:txBody>
                    <a:bodyPr/>
                    <a:lstStyle/>
                    <a:p>
                      <a:pPr algn="ctr"/>
                      <a:r>
                        <a:rPr lang="en-US" sz="2200" dirty="0" smtClean="0">
                          <a:latin typeface="Tw Cen MT" panose="020B0602020104020603" pitchFamily="34" charset="0"/>
                        </a:rPr>
                        <a:t>Points</a:t>
                      </a:r>
                      <a:r>
                        <a:rPr lang="en-US" sz="2200" baseline="0" dirty="0" smtClean="0">
                          <a:latin typeface="Tw Cen MT" panose="020B0602020104020603" pitchFamily="34" charset="0"/>
                        </a:rPr>
                        <a:t> of Contact</a:t>
                      </a:r>
                      <a:endParaRPr lang="en-US" sz="2200" dirty="0">
                        <a:latin typeface="Tw Cen MT" panose="020B0602020104020603" pitchFamily="34" charset="0"/>
                      </a:endParaRPr>
                    </a:p>
                  </a:txBody>
                  <a:tcPr anchor="ctr"/>
                </a:tc>
                <a:tc>
                  <a:txBody>
                    <a:bodyPr/>
                    <a:lstStyle/>
                    <a:p>
                      <a:pPr algn="ctr"/>
                      <a:r>
                        <a:rPr lang="en-US" sz="2200" dirty="0" smtClean="0">
                          <a:latin typeface="Tw Cen MT" panose="020B0602020104020603" pitchFamily="34" charset="0"/>
                        </a:rPr>
                        <a:t>August 17,</a:t>
                      </a:r>
                      <a:r>
                        <a:rPr lang="en-US" sz="2200" baseline="0" dirty="0" smtClean="0">
                          <a:latin typeface="Tw Cen MT" panose="020B0602020104020603" pitchFamily="34" charset="0"/>
                        </a:rPr>
                        <a:t> 2016</a:t>
                      </a:r>
                      <a:endParaRPr lang="en-US" sz="2200" dirty="0">
                        <a:latin typeface="Tw Cen MT" panose="020B0602020104020603" pitchFamily="34" charset="0"/>
                      </a:endParaRPr>
                    </a:p>
                  </a:txBody>
                  <a:tcPr anchor="ctr"/>
                </a:tc>
              </a:tr>
              <a:tr h="716280">
                <a:tc>
                  <a:txBody>
                    <a:bodyPr/>
                    <a:lstStyle/>
                    <a:p>
                      <a:pPr algn="ctr"/>
                      <a:r>
                        <a:rPr lang="en-US" sz="2200" dirty="0" smtClean="0">
                          <a:latin typeface="Tw Cen MT" panose="020B0602020104020603" pitchFamily="34" charset="0"/>
                        </a:rPr>
                        <a:t>Best Interest Determination &amp; Immediate Enrollment</a:t>
                      </a:r>
                      <a:endParaRPr lang="en-US" sz="2200" dirty="0">
                        <a:latin typeface="Tw Cen MT" panose="020B0602020104020603" pitchFamily="34" charset="0"/>
                      </a:endParaRPr>
                    </a:p>
                  </a:txBody>
                  <a:tcPr anchor="ctr"/>
                </a:tc>
                <a:tc>
                  <a:txBody>
                    <a:bodyPr/>
                    <a:lstStyle/>
                    <a:p>
                      <a:pPr algn="ctr"/>
                      <a:r>
                        <a:rPr lang="en-US" sz="2200" dirty="0" smtClean="0">
                          <a:latin typeface="Tw Cen MT" panose="020B0602020104020603" pitchFamily="34" charset="0"/>
                        </a:rPr>
                        <a:t>August 24, 2016</a:t>
                      </a:r>
                      <a:endParaRPr lang="en-US" sz="2200" dirty="0">
                        <a:latin typeface="Tw Cen MT" panose="020B0602020104020603" pitchFamily="34" charset="0"/>
                      </a:endParaRPr>
                    </a:p>
                  </a:txBody>
                  <a:tcPr anchor="ctr"/>
                </a:tc>
              </a:tr>
              <a:tr h="716280">
                <a:tc>
                  <a:txBody>
                    <a:bodyPr/>
                    <a:lstStyle/>
                    <a:p>
                      <a:pPr algn="ctr"/>
                      <a:r>
                        <a:rPr lang="en-US" sz="2200" dirty="0" smtClean="0">
                          <a:latin typeface="Tw Cen MT" panose="020B0602020104020603" pitchFamily="34" charset="0"/>
                        </a:rPr>
                        <a:t>Transportation</a:t>
                      </a:r>
                      <a:endParaRPr lang="en-US" sz="2200" dirty="0">
                        <a:latin typeface="Tw Cen MT" panose="020B0602020104020603" pitchFamily="34" charset="0"/>
                      </a:endParaRPr>
                    </a:p>
                  </a:txBody>
                  <a:tcPr anchor="ctr"/>
                </a:tc>
                <a:tc>
                  <a:txBody>
                    <a:bodyPr/>
                    <a:lstStyle/>
                    <a:p>
                      <a:pPr algn="ctr"/>
                      <a:r>
                        <a:rPr lang="en-US" sz="2200" dirty="0" smtClean="0">
                          <a:latin typeface="Tw Cen MT" panose="020B0602020104020603" pitchFamily="34" charset="0"/>
                        </a:rPr>
                        <a:t>August</a:t>
                      </a:r>
                      <a:r>
                        <a:rPr lang="en-US" sz="2200" baseline="0" dirty="0" smtClean="0">
                          <a:latin typeface="Tw Cen MT" panose="020B0602020104020603" pitchFamily="34" charset="0"/>
                        </a:rPr>
                        <a:t> 31</a:t>
                      </a:r>
                      <a:r>
                        <a:rPr lang="en-US" sz="2200" dirty="0" smtClean="0">
                          <a:latin typeface="Tw Cen MT" panose="020B0602020104020603" pitchFamily="34" charset="0"/>
                        </a:rPr>
                        <a:t>, 2016</a:t>
                      </a:r>
                      <a:endParaRPr lang="en-US" sz="2200" dirty="0">
                        <a:latin typeface="Tw Cen MT" panose="020B0602020104020603" pitchFamily="34" charset="0"/>
                      </a:endParaRPr>
                    </a:p>
                  </a:txBody>
                  <a:tcPr anchor="ctr"/>
                </a:tc>
              </a:tr>
              <a:tr h="716280">
                <a:tc>
                  <a:txBody>
                    <a:bodyPr/>
                    <a:lstStyle/>
                    <a:p>
                      <a:pPr algn="ctr"/>
                      <a:r>
                        <a:rPr lang="en-US" sz="2200" dirty="0" smtClean="0">
                          <a:latin typeface="Tw Cen MT" panose="020B0602020104020603" pitchFamily="34" charset="0"/>
                        </a:rPr>
                        <a:t>Dispute Resolution</a:t>
                      </a:r>
                      <a:r>
                        <a:rPr lang="en-US" sz="2200" baseline="0" dirty="0" smtClean="0">
                          <a:latin typeface="Tw Cen MT" panose="020B0602020104020603" pitchFamily="34" charset="0"/>
                        </a:rPr>
                        <a:t> and Collaboration</a:t>
                      </a:r>
                      <a:endParaRPr lang="en-US" sz="2200" dirty="0">
                        <a:latin typeface="Tw Cen MT" panose="020B0602020104020603" pitchFamily="34" charset="0"/>
                      </a:endParaRPr>
                    </a:p>
                  </a:txBody>
                  <a:tcPr anchor="ctr"/>
                </a:tc>
                <a:tc>
                  <a:txBody>
                    <a:bodyPr/>
                    <a:lstStyle/>
                    <a:p>
                      <a:pPr algn="ctr"/>
                      <a:r>
                        <a:rPr lang="en-US" sz="2200" dirty="0" smtClean="0">
                          <a:latin typeface="Tw Cen MT" panose="020B0602020104020603" pitchFamily="34" charset="0"/>
                        </a:rPr>
                        <a:t>September 7, 2016</a:t>
                      </a:r>
                      <a:endParaRPr lang="en-US" sz="2200" dirty="0">
                        <a:latin typeface="Tw Cen MT" panose="020B0602020104020603" pitchFamily="34" charset="0"/>
                      </a:endParaRPr>
                    </a:p>
                  </a:txBody>
                  <a:tcPr anchor="ctr"/>
                </a:tc>
              </a:tr>
            </a:tbl>
          </a:graphicData>
        </a:graphic>
      </p:graphicFrame>
      <p:sp>
        <p:nvSpPr>
          <p:cNvPr id="5" name="Slide Number Placeholder 4"/>
          <p:cNvSpPr>
            <a:spLocks noGrp="1"/>
          </p:cNvSpPr>
          <p:nvPr>
            <p:ph type="sldNum" sz="quarter" idx="11"/>
          </p:nvPr>
        </p:nvSpPr>
        <p:spPr/>
        <p:txBody>
          <a:bodyPr/>
          <a:lstStyle/>
          <a:p>
            <a:pPr>
              <a:defRPr/>
            </a:pPr>
            <a:fld id="{D24C62AC-34AC-44FA-925B-65FA1B2D13C3}" type="slidenum">
              <a:rPr lang="en-US" sz="1800" smtClean="0"/>
              <a:pPr>
                <a:defRPr/>
              </a:pPr>
              <a:t>27</a:t>
            </a:fld>
            <a:endParaRPr lang="en-US" sz="1800" dirty="0"/>
          </a:p>
        </p:txBody>
      </p:sp>
      <p:sp>
        <p:nvSpPr>
          <p:cNvPr id="7" name="Rounded Rectangle 6"/>
          <p:cNvSpPr/>
          <p:nvPr/>
        </p:nvSpPr>
        <p:spPr>
          <a:xfrm>
            <a:off x="1600200" y="5165834"/>
            <a:ext cx="5867400" cy="609601"/>
          </a:xfrm>
          <a:prstGeom prst="roundRect">
            <a:avLst/>
          </a:prstGeom>
          <a:ln>
            <a:solidFill>
              <a:srgbClr val="2CB24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Tw Cen MT" panose="020B0602020104020603" pitchFamily="34" charset="0"/>
              </a:rPr>
              <a:t/>
            </a:r>
            <a:br>
              <a:rPr lang="en-US" b="1" dirty="0" smtClean="0">
                <a:latin typeface="Tw Cen MT" panose="020B0602020104020603" pitchFamily="34" charset="0"/>
              </a:rPr>
            </a:br>
            <a:r>
              <a:rPr lang="en-US" sz="2200" b="1" dirty="0" smtClean="0">
                <a:latin typeface="Tw Cen MT" panose="020B0602020104020603" pitchFamily="34" charset="0"/>
              </a:rPr>
              <a:t>All webinars will be held from 2 – 3 PM ET</a:t>
            </a:r>
            <a:endParaRPr lang="en-US" sz="2200" dirty="0" smtClean="0">
              <a:latin typeface="Tw Cen MT" panose="020B0602020104020603" pitchFamily="34" charset="0"/>
            </a:endParaRPr>
          </a:p>
          <a:p>
            <a:pPr algn="ctr"/>
            <a:endParaRPr lang="en-US" b="1" dirty="0">
              <a:latin typeface="Tw Cen MT" panose="020B0602020104020603" pitchFamily="34" charset="0"/>
            </a:endParaRPr>
          </a:p>
        </p:txBody>
      </p:sp>
    </p:spTree>
    <p:extLst>
      <p:ext uri="{BB962C8B-B14F-4D97-AF65-F5344CB8AC3E}">
        <p14:creationId xmlns:p14="http://schemas.microsoft.com/office/powerpoint/2010/main" val="3051352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about implementation?</a:t>
            </a:r>
            <a:endParaRPr lang="en-US" dirty="0"/>
          </a:p>
        </p:txBody>
      </p:sp>
      <p:sp>
        <p:nvSpPr>
          <p:cNvPr id="3" name="Content Placeholder 2"/>
          <p:cNvSpPr>
            <a:spLocks noGrp="1"/>
          </p:cNvSpPr>
          <p:nvPr>
            <p:ph idx="1"/>
          </p:nvPr>
        </p:nvSpPr>
        <p:spPr>
          <a:xfrm>
            <a:off x="457200" y="1295400"/>
            <a:ext cx="8077200" cy="4800600"/>
          </a:xfrm>
        </p:spPr>
        <p:txBody>
          <a:bodyPr>
            <a:noAutofit/>
          </a:bodyPr>
          <a:lstStyle/>
          <a:p>
            <a:pPr marL="274320" indent="0">
              <a:buNone/>
            </a:pPr>
            <a:r>
              <a:rPr lang="en-US" sz="2600" b="1" dirty="0" smtClean="0"/>
              <a:t>SEAs &amp; LEAs</a:t>
            </a:r>
          </a:p>
          <a:p>
            <a:r>
              <a:rPr lang="en-US" sz="2600" dirty="0" smtClean="0"/>
              <a:t>Send questions to ED’s ESSA mailbox: </a:t>
            </a:r>
            <a:r>
              <a:rPr lang="en-US" sz="2600" dirty="0" smtClean="0">
                <a:hlinkClick r:id="rId2"/>
              </a:rPr>
              <a:t>essa.questions@ed.gov</a:t>
            </a:r>
            <a:r>
              <a:rPr lang="en-US" sz="2600" dirty="0" smtClean="0"/>
              <a:t> </a:t>
            </a:r>
          </a:p>
          <a:p>
            <a:endParaRPr lang="en-US" sz="2600" dirty="0"/>
          </a:p>
          <a:p>
            <a:pPr marL="274320" indent="0">
              <a:buNone/>
            </a:pPr>
            <a:r>
              <a:rPr lang="en-US" sz="2600" b="1" dirty="0" smtClean="0"/>
              <a:t>CWAs</a:t>
            </a:r>
          </a:p>
          <a:p>
            <a:r>
              <a:rPr lang="en-US" sz="2600" dirty="0" smtClean="0"/>
              <a:t>The Children’s Bureau (CB) provides technical assistance through the Capacity Building Center for States</a:t>
            </a:r>
          </a:p>
          <a:p>
            <a:pPr lvl="1"/>
            <a:r>
              <a:rPr lang="en-US" sz="2600" dirty="0" smtClean="0"/>
              <a:t>For additional information, reach out to your Center for States Liaison (</a:t>
            </a:r>
            <a:r>
              <a:rPr lang="en-US" sz="2600" u="sng" dirty="0" smtClean="0">
                <a:hlinkClick r:id="rId3"/>
              </a:rPr>
              <a:t>https</a:t>
            </a:r>
            <a:r>
              <a:rPr lang="en-US" sz="2600" u="sng" dirty="0">
                <a:hlinkClick r:id="rId3"/>
              </a:rPr>
              <a:t>://</a:t>
            </a:r>
            <a:r>
              <a:rPr lang="en-US" sz="2600" u="sng" dirty="0" smtClean="0">
                <a:hlinkClick r:id="rId3"/>
              </a:rPr>
              <a:t>capacity.childwelfare.gov/map</a:t>
            </a:r>
            <a:r>
              <a:rPr lang="en-US" sz="2600" dirty="0" smtClean="0"/>
              <a:t>)</a:t>
            </a:r>
          </a:p>
        </p:txBody>
      </p:sp>
      <p:sp>
        <p:nvSpPr>
          <p:cNvPr id="4" name="Text Placeholder 3"/>
          <p:cNvSpPr>
            <a:spLocks noGrp="1"/>
          </p:cNvSpPr>
          <p:nvPr>
            <p:ph type="body" sz="quarter" idx="10"/>
          </p:nvPr>
        </p:nvSpPr>
        <p:spPr/>
        <p:txBody>
          <a:bodyPr>
            <a:normAutofit/>
          </a:bodyPr>
          <a:lstStyle/>
          <a:p>
            <a:r>
              <a:rPr lang="en-US" sz="2400" dirty="0" smtClean="0"/>
              <a:t>Contact us!</a:t>
            </a:r>
            <a:endParaRPr lang="en-US" sz="2400" dirty="0"/>
          </a:p>
        </p:txBody>
      </p:sp>
      <p:sp>
        <p:nvSpPr>
          <p:cNvPr id="5" name="Slide Number Placeholder 4"/>
          <p:cNvSpPr>
            <a:spLocks noGrp="1"/>
          </p:cNvSpPr>
          <p:nvPr>
            <p:ph type="sldNum" sz="quarter" idx="11"/>
          </p:nvPr>
        </p:nvSpPr>
        <p:spPr/>
        <p:txBody>
          <a:bodyPr/>
          <a:lstStyle/>
          <a:p>
            <a:pPr>
              <a:defRPr/>
            </a:pPr>
            <a:fld id="{D24C62AC-34AC-44FA-925B-65FA1B2D13C3}" type="slidenum">
              <a:rPr lang="en-US" sz="1800" smtClean="0"/>
              <a:pPr>
                <a:defRPr/>
              </a:pPr>
              <a:t>28</a:t>
            </a:fld>
            <a:endParaRPr lang="en-US" sz="1800" dirty="0"/>
          </a:p>
        </p:txBody>
      </p:sp>
      <p:pic>
        <p:nvPicPr>
          <p:cNvPr id="1026" name="Picture 2" descr="http://sr.photos1.fotosearch.com/bthumb/CSP/CSP351/k17395348.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832289" y="609600"/>
            <a:ext cx="3311711"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373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533400" y="6492875"/>
            <a:ext cx="533400" cy="365125"/>
          </a:xfrm>
        </p:spPr>
        <p:txBody>
          <a:bodyPr/>
          <a:lstStyle/>
          <a:p>
            <a:pPr algn="ctr">
              <a:defRPr/>
            </a:pPr>
            <a:fld id="{D24C62AC-34AC-44FA-925B-65FA1B2D13C3}" type="slidenum">
              <a:rPr lang="en-US" sz="1800" smtClean="0"/>
              <a:pPr algn="ctr">
                <a:defRPr/>
              </a:pPr>
              <a:t>29</a:t>
            </a:fld>
            <a:endParaRPr lang="en-US" sz="1800" dirty="0"/>
          </a:p>
        </p:txBody>
      </p:sp>
      <p:pic>
        <p:nvPicPr>
          <p:cNvPr id="8" name="Picture Placeholder 1"/>
          <p:cNvPicPr>
            <a:picLocks noChangeAspect="1"/>
          </p:cNvPicPr>
          <p:nvPr/>
        </p:nvPicPr>
        <p:blipFill>
          <a:blip r:embed="rId2">
            <a:extLst>
              <a:ext uri="{28A0092B-C50C-407E-A947-70E740481C1C}">
                <a14:useLocalDpi xmlns:a14="http://schemas.microsoft.com/office/drawing/2010/main" val="0"/>
              </a:ext>
            </a:extLst>
          </a:blip>
          <a:srcRect t="4337" b="4337"/>
          <a:stretch>
            <a:fillRect/>
          </a:stretch>
        </p:blipFill>
        <p:spPr bwMode="auto">
          <a:xfrm>
            <a:off x="1104900" y="457200"/>
            <a:ext cx="6934200" cy="47101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4" name="Text Placeholder 7"/>
          <p:cNvSpPr txBox="1">
            <a:spLocks/>
          </p:cNvSpPr>
          <p:nvPr/>
        </p:nvSpPr>
        <p:spPr bwMode="auto">
          <a:xfrm>
            <a:off x="533400" y="5181600"/>
            <a:ext cx="80772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Tx/>
              <a:buNone/>
              <a:defRPr sz="2000" kern="1200" baseline="0">
                <a:solidFill>
                  <a:schemeClr val="tx1"/>
                </a:solidFill>
                <a:latin typeface="Tw Cen MT"/>
                <a:ea typeface="MS PGothic" pitchFamily="34" charset="-128"/>
                <a:cs typeface="Tw Cen MT"/>
              </a:defRPr>
            </a:lvl1pPr>
            <a:lvl2pPr marL="742950" indent="-285750" algn="l" defTabSz="457200" rtl="0" eaLnBrk="0" fontAlgn="base" hangingPunct="0">
              <a:spcBef>
                <a:spcPct val="20000"/>
              </a:spcBef>
              <a:spcAft>
                <a:spcPct val="0"/>
              </a:spcAft>
              <a:buFontTx/>
              <a:buNone/>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Tx/>
              <a:buNone/>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Tx/>
              <a:buNone/>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Tx/>
              <a:buNone/>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ctr" defTabSz="457200" rtl="0" eaLnBrk="1" fontAlgn="base" latinLnBrk="0" hangingPunct="1">
              <a:lnSpc>
                <a:spcPct val="100000"/>
              </a:lnSpc>
              <a:spcBef>
                <a:spcPct val="20000"/>
              </a:spcBef>
              <a:spcAft>
                <a:spcPct val="0"/>
              </a:spcAft>
              <a:buClrTx/>
              <a:buSzTx/>
              <a:buFontTx/>
              <a:buNone/>
              <a:tabLst/>
              <a:defRPr/>
            </a:pPr>
            <a:r>
              <a:rPr kumimoji="0" lang="en-US" altLang="en-US" sz="6000" b="1" i="0" u="none" strike="noStrike" kern="1200" cap="none" spc="0" normalizeH="0" baseline="0" noProof="0" dirty="0" smtClean="0">
                <a:ln>
                  <a:noFill/>
                </a:ln>
                <a:solidFill>
                  <a:srgbClr val="038A00"/>
                </a:solidFill>
                <a:effectLst/>
                <a:uLnTx/>
                <a:uFillTx/>
                <a:latin typeface="Tw Cen MT" pitchFamily="34" charset="0"/>
                <a:ea typeface="MS PGothic" pitchFamily="34" charset="-128"/>
              </a:rPr>
              <a:t>Questions?</a:t>
            </a:r>
          </a:p>
        </p:txBody>
      </p:sp>
    </p:spTree>
    <p:extLst>
      <p:ext uri="{BB962C8B-B14F-4D97-AF65-F5344CB8AC3E}">
        <p14:creationId xmlns:p14="http://schemas.microsoft.com/office/powerpoint/2010/main" val="245262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Agenda</a:t>
            </a:r>
            <a:endParaRPr lang="en-US" dirty="0"/>
          </a:p>
        </p:txBody>
      </p:sp>
      <p:sp>
        <p:nvSpPr>
          <p:cNvPr id="3" name="Content Placeholder 2"/>
          <p:cNvSpPr>
            <a:spLocks noGrp="1"/>
          </p:cNvSpPr>
          <p:nvPr>
            <p:ph idx="1"/>
          </p:nvPr>
        </p:nvSpPr>
        <p:spPr/>
        <p:txBody>
          <a:bodyPr>
            <a:normAutofit/>
          </a:bodyPr>
          <a:lstStyle/>
          <a:p>
            <a:pPr marL="731520" indent="-457200">
              <a:buFont typeface="+mj-lt"/>
              <a:buAutoNum type="arabicPeriod"/>
            </a:pPr>
            <a:endParaRPr lang="en-US" sz="1200" dirty="0" smtClean="0"/>
          </a:p>
          <a:p>
            <a:pPr marL="731520" indent="-457200">
              <a:buFont typeface="+mj-lt"/>
              <a:buAutoNum type="arabicPeriod"/>
            </a:pPr>
            <a:r>
              <a:rPr lang="en-US" sz="2600" dirty="0" smtClean="0"/>
              <a:t>Provide an overview of the Fostering Connections to Success and Increasing Adoptions Act of 2008 and the Every Student Succeeds Act of 2015</a:t>
            </a:r>
          </a:p>
          <a:p>
            <a:pPr marL="731520" indent="-457200">
              <a:buFont typeface="+mj-lt"/>
              <a:buAutoNum type="arabicPeriod"/>
            </a:pPr>
            <a:r>
              <a:rPr lang="en-US" sz="2600" dirty="0"/>
              <a:t>Provide an </a:t>
            </a:r>
            <a:r>
              <a:rPr lang="en-US" sz="2600" dirty="0" smtClean="0"/>
              <a:t>overview of the HHS/ED joint guidance on ensuring educational stability for children in foster care</a:t>
            </a:r>
          </a:p>
          <a:p>
            <a:pPr marL="731520" indent="-457200">
              <a:buFont typeface="+mj-lt"/>
              <a:buAutoNum type="arabicPeriod"/>
            </a:pPr>
            <a:r>
              <a:rPr lang="en-US" sz="2600" dirty="0" smtClean="0"/>
              <a:t>Highlight next steps for collaboration and implementation</a:t>
            </a:r>
          </a:p>
          <a:p>
            <a:pPr marL="731520" indent="-457200">
              <a:buFont typeface="+mj-lt"/>
              <a:buAutoNum type="arabicPeriod"/>
            </a:pPr>
            <a:r>
              <a:rPr lang="en-US" sz="2600" dirty="0" smtClean="0"/>
              <a:t>Q&amp;A</a:t>
            </a:r>
            <a:endParaRPr lang="en-US" sz="2600" dirty="0"/>
          </a:p>
        </p:txBody>
      </p:sp>
      <p:sp>
        <p:nvSpPr>
          <p:cNvPr id="4" name="Text Placeholder 3"/>
          <p:cNvSpPr>
            <a:spLocks noGrp="1"/>
          </p:cNvSpPr>
          <p:nvPr>
            <p:ph type="body"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D24C62AC-34AC-44FA-925B-65FA1B2D13C3}" type="slidenum">
              <a:rPr lang="en-US" sz="1800" smtClean="0"/>
              <a:pPr>
                <a:defRPr/>
              </a:pPr>
              <a:t>3</a:t>
            </a:fld>
            <a:endParaRPr lang="en-US" sz="1800" dirty="0"/>
          </a:p>
        </p:txBody>
      </p:sp>
    </p:spTree>
    <p:extLst>
      <p:ext uri="{BB962C8B-B14F-4D97-AF65-F5344CB8AC3E}">
        <p14:creationId xmlns:p14="http://schemas.microsoft.com/office/powerpoint/2010/main" val="3092954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533400" y="6492875"/>
            <a:ext cx="533400" cy="365125"/>
          </a:xfrm>
        </p:spPr>
        <p:txBody>
          <a:bodyPr/>
          <a:lstStyle/>
          <a:p>
            <a:pPr algn="ctr">
              <a:defRPr/>
            </a:pPr>
            <a:fld id="{D24C62AC-34AC-44FA-925B-65FA1B2D13C3}" type="slidenum">
              <a:rPr lang="en-US" sz="1800" smtClean="0"/>
              <a:pPr algn="ctr">
                <a:defRPr/>
              </a:pPr>
              <a:t>30</a:t>
            </a:fld>
            <a:endParaRPr lang="en-US" sz="1800" dirty="0"/>
          </a:p>
        </p:txBody>
      </p:sp>
      <p:sp>
        <p:nvSpPr>
          <p:cNvPr id="9" name="TextBox 8"/>
          <p:cNvSpPr txBox="1">
            <a:spLocks noChangeArrowheads="1"/>
          </p:cNvSpPr>
          <p:nvPr/>
        </p:nvSpPr>
        <p:spPr bwMode="auto">
          <a:xfrm>
            <a:off x="914400" y="4114800"/>
            <a:ext cx="73152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w Cen MT" pitchFamily="34" charset="0"/>
                <a:ea typeface="MS PGothic" pitchFamily="34" charset="-128"/>
              </a:defRPr>
            </a:lvl1pPr>
            <a:lvl2pPr marL="742950" indent="-285750" eaLnBrk="0" hangingPunct="0">
              <a:defRPr sz="2400">
                <a:solidFill>
                  <a:schemeClr val="tx1"/>
                </a:solidFill>
                <a:latin typeface="Tw Cen MT" pitchFamily="34" charset="0"/>
                <a:ea typeface="MS PGothic" pitchFamily="34" charset="-128"/>
              </a:defRPr>
            </a:lvl2pPr>
            <a:lvl3pPr marL="1143000" indent="-228600" eaLnBrk="0" hangingPunct="0">
              <a:defRPr sz="2400">
                <a:solidFill>
                  <a:schemeClr val="tx1"/>
                </a:solidFill>
                <a:latin typeface="Tw Cen MT" pitchFamily="34" charset="0"/>
                <a:ea typeface="MS PGothic" pitchFamily="34" charset="-128"/>
              </a:defRPr>
            </a:lvl3pPr>
            <a:lvl4pPr marL="1600200" indent="-228600" eaLnBrk="0" hangingPunct="0">
              <a:defRPr sz="2400">
                <a:solidFill>
                  <a:schemeClr val="tx1"/>
                </a:solidFill>
                <a:latin typeface="Tw Cen MT" pitchFamily="34" charset="0"/>
                <a:ea typeface="MS PGothic" pitchFamily="34" charset="-128"/>
              </a:defRPr>
            </a:lvl4pPr>
            <a:lvl5pPr marL="2057400" indent="-228600" eaLnBrk="0" hangingPunct="0">
              <a:defRPr sz="2400">
                <a:solidFill>
                  <a:schemeClr val="tx1"/>
                </a:solidFill>
                <a:latin typeface="Tw Cen MT"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Tw Cen MT"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Tw Cen MT"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Tw Cen MT"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Tw Cen MT" pitchFamily="34" charset="0"/>
                <a:ea typeface="MS PGothic" pitchFamily="34" charset="-128"/>
              </a:defRPr>
            </a:lvl9pPr>
          </a:lstStyle>
          <a:p>
            <a:pPr algn="ctr" eaLnBrk="1" hangingPunct="1"/>
            <a:r>
              <a:rPr lang="en-US" altLang="en-US" sz="5200" dirty="0" smtClean="0">
                <a:solidFill>
                  <a:schemeClr val="bg1"/>
                </a:solidFill>
              </a:rPr>
              <a:t>Thank you!</a:t>
            </a:r>
            <a:endParaRPr lang="en-US" altLang="en-US" sz="5200" dirty="0">
              <a:solidFill>
                <a:schemeClr val="bg1"/>
              </a:solidFill>
            </a:endParaRPr>
          </a:p>
        </p:txBody>
      </p:sp>
      <p:grpSp>
        <p:nvGrpSpPr>
          <p:cNvPr id="2" name="Group 1"/>
          <p:cNvGrpSpPr/>
          <p:nvPr/>
        </p:nvGrpSpPr>
        <p:grpSpPr>
          <a:xfrm>
            <a:off x="1447038" y="1079823"/>
            <a:ext cx="6249924" cy="2895600"/>
            <a:chOff x="1446276" y="1079823"/>
            <a:chExt cx="6249924" cy="2895600"/>
          </a:xfrm>
        </p:grpSpPr>
        <p:pic>
          <p:nvPicPr>
            <p:cNvPr id="12" name="Picture 11" descr="Description: EDSEALC"/>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446276" y="1079823"/>
              <a:ext cx="2743200" cy="2895600"/>
            </a:xfrm>
            <a:prstGeom prst="rect">
              <a:avLst/>
            </a:prstGeom>
            <a:noFill/>
            <a:ln>
              <a:noFill/>
            </a:ln>
          </p:spPr>
        </p:pic>
        <p:pic>
          <p:nvPicPr>
            <p:cNvPr id="7" name="Picture 3" descr="image003"/>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953000" y="1156023"/>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951843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Children in Foster Care</a:t>
            </a:r>
            <a:endParaRPr lang="en-US" dirty="0"/>
          </a:p>
        </p:txBody>
      </p:sp>
      <p:sp>
        <p:nvSpPr>
          <p:cNvPr id="3" name="Content Placeholder 2"/>
          <p:cNvSpPr>
            <a:spLocks noGrp="1"/>
          </p:cNvSpPr>
          <p:nvPr>
            <p:ph idx="1"/>
          </p:nvPr>
        </p:nvSpPr>
        <p:spPr>
          <a:xfrm>
            <a:off x="457200" y="1295400"/>
            <a:ext cx="8229600" cy="5029200"/>
          </a:xfrm>
        </p:spPr>
        <p:txBody>
          <a:bodyPr>
            <a:normAutofit/>
          </a:bodyPr>
          <a:lstStyle/>
          <a:p>
            <a:pPr>
              <a:buFont typeface="Wingdings" panose="05000000000000000000" pitchFamily="2" charset="2"/>
              <a:buChar char="§"/>
            </a:pPr>
            <a:endParaRPr lang="en-US" sz="1200" dirty="0" smtClean="0"/>
          </a:p>
          <a:p>
            <a:pPr>
              <a:buFont typeface="Wingdings" panose="05000000000000000000" pitchFamily="2" charset="2"/>
              <a:buChar char="§"/>
            </a:pPr>
            <a:r>
              <a:rPr lang="en-US" sz="2600" dirty="0" smtClean="0"/>
              <a:t>Children in foster care are often a </a:t>
            </a:r>
            <a:r>
              <a:rPr lang="en-US" sz="2600" b="1" dirty="0" smtClean="0"/>
              <a:t>vulnerable</a:t>
            </a:r>
            <a:r>
              <a:rPr lang="en-US" sz="2600" dirty="0" smtClean="0"/>
              <a:t> and </a:t>
            </a:r>
            <a:r>
              <a:rPr lang="en-US" sz="2600" b="1" dirty="0" smtClean="0"/>
              <a:t>highly mobile</a:t>
            </a:r>
            <a:r>
              <a:rPr lang="en-US" sz="2600" dirty="0" smtClean="0"/>
              <a:t> student population</a:t>
            </a:r>
          </a:p>
          <a:p>
            <a:pPr>
              <a:buFont typeface="Wingdings" panose="05000000000000000000" pitchFamily="2" charset="2"/>
              <a:buChar char="§"/>
            </a:pPr>
            <a:r>
              <a:rPr lang="en-US" sz="2600" dirty="0" smtClean="0"/>
              <a:t>Children in </a:t>
            </a:r>
            <a:r>
              <a:rPr lang="en-US" sz="2600" dirty="0"/>
              <a:t>foster care typically make more unscheduled school changes than their peers in a given school year</a:t>
            </a:r>
          </a:p>
          <a:p>
            <a:pPr>
              <a:buFont typeface="Wingdings" panose="05000000000000000000" pitchFamily="2" charset="2"/>
              <a:buChar char="§"/>
            </a:pPr>
            <a:r>
              <a:rPr lang="en-US" sz="2600" dirty="0" smtClean="0"/>
              <a:t>Compared to their peers, students in foster care experience:</a:t>
            </a:r>
          </a:p>
          <a:p>
            <a:pPr lvl="1"/>
            <a:r>
              <a:rPr lang="en-US" sz="2600" b="1" dirty="0" smtClean="0"/>
              <a:t>LOWER </a:t>
            </a:r>
            <a:r>
              <a:rPr lang="en-US" sz="2600" dirty="0" smtClean="0"/>
              <a:t>high school graduation rates</a:t>
            </a:r>
          </a:p>
          <a:p>
            <a:pPr lvl="1"/>
            <a:r>
              <a:rPr lang="en-US" sz="2600" b="1" dirty="0" smtClean="0"/>
              <a:t>LOWER</a:t>
            </a:r>
            <a:r>
              <a:rPr lang="en-US" sz="2600" dirty="0" smtClean="0"/>
              <a:t> scores on academic assessments</a:t>
            </a:r>
          </a:p>
          <a:p>
            <a:pPr lvl="1"/>
            <a:r>
              <a:rPr lang="en-US" sz="2600" b="1" dirty="0" smtClean="0"/>
              <a:t>HIGHER </a:t>
            </a:r>
            <a:r>
              <a:rPr lang="en-US" sz="2600" dirty="0" smtClean="0"/>
              <a:t>rates of grade retention, chronic absenteeism, suspensions, and expulsions</a:t>
            </a:r>
            <a:endParaRPr lang="en-US" sz="2900" b="1" dirty="0"/>
          </a:p>
        </p:txBody>
      </p:sp>
      <p:sp>
        <p:nvSpPr>
          <p:cNvPr id="4" name="Text Placeholder 3"/>
          <p:cNvSpPr>
            <a:spLocks noGrp="1"/>
          </p:cNvSpPr>
          <p:nvPr>
            <p:ph type="body" sz="quarter" idx="10"/>
          </p:nvPr>
        </p:nvSpPr>
        <p:spPr/>
        <p:txBody>
          <a:bodyPr>
            <a:normAutofit/>
          </a:bodyPr>
          <a:lstStyle/>
          <a:p>
            <a:r>
              <a:rPr lang="en-US" sz="2400" dirty="0" smtClean="0"/>
              <a:t>Educational Outcomes</a:t>
            </a:r>
            <a:endParaRPr lang="en-US" sz="2400" dirty="0"/>
          </a:p>
        </p:txBody>
      </p:sp>
      <p:sp>
        <p:nvSpPr>
          <p:cNvPr id="5" name="Slide Number Placeholder 4"/>
          <p:cNvSpPr>
            <a:spLocks noGrp="1"/>
          </p:cNvSpPr>
          <p:nvPr>
            <p:ph type="sldNum" sz="quarter" idx="11"/>
          </p:nvPr>
        </p:nvSpPr>
        <p:spPr/>
        <p:txBody>
          <a:bodyPr/>
          <a:lstStyle/>
          <a:p>
            <a:pPr>
              <a:defRPr/>
            </a:pPr>
            <a:fld id="{D24C62AC-34AC-44FA-925B-65FA1B2D13C3}" type="slidenum">
              <a:rPr lang="en-US" sz="1800" smtClean="0"/>
              <a:pPr>
                <a:defRPr/>
              </a:pPr>
              <a:t>4</a:t>
            </a:fld>
            <a:endParaRPr lang="en-US" sz="1800" dirty="0"/>
          </a:p>
        </p:txBody>
      </p:sp>
    </p:spTree>
    <p:extLst>
      <p:ext uri="{BB962C8B-B14F-4D97-AF65-F5344CB8AC3E}">
        <p14:creationId xmlns:p14="http://schemas.microsoft.com/office/powerpoint/2010/main" val="1639110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415159" y="6492875"/>
            <a:ext cx="533400" cy="365125"/>
          </a:xfrm>
        </p:spPr>
        <p:txBody>
          <a:bodyPr/>
          <a:lstStyle/>
          <a:p>
            <a:pPr algn="ctr">
              <a:defRPr/>
            </a:pPr>
            <a:fld id="{D24C62AC-34AC-44FA-925B-65FA1B2D13C3}" type="slidenum">
              <a:rPr lang="en-US" sz="1800" smtClean="0"/>
              <a:pPr algn="ctr">
                <a:defRPr/>
              </a:pPr>
              <a:t>5</a:t>
            </a:fld>
            <a:endParaRPr lang="en-US" sz="1800" dirty="0"/>
          </a:p>
        </p:txBody>
      </p:sp>
      <p:sp>
        <p:nvSpPr>
          <p:cNvPr id="9" name="TextBox 8"/>
          <p:cNvSpPr txBox="1">
            <a:spLocks noChangeArrowheads="1"/>
          </p:cNvSpPr>
          <p:nvPr/>
        </p:nvSpPr>
        <p:spPr bwMode="auto">
          <a:xfrm>
            <a:off x="914400" y="4114800"/>
            <a:ext cx="73152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w Cen MT" pitchFamily="34" charset="0"/>
                <a:ea typeface="MS PGothic" pitchFamily="34" charset="-128"/>
              </a:defRPr>
            </a:lvl1pPr>
            <a:lvl2pPr marL="742950" indent="-285750" eaLnBrk="0" hangingPunct="0">
              <a:defRPr sz="2400">
                <a:solidFill>
                  <a:schemeClr val="tx1"/>
                </a:solidFill>
                <a:latin typeface="Tw Cen MT" pitchFamily="34" charset="0"/>
                <a:ea typeface="MS PGothic" pitchFamily="34" charset="-128"/>
              </a:defRPr>
            </a:lvl2pPr>
            <a:lvl3pPr marL="1143000" indent="-228600" eaLnBrk="0" hangingPunct="0">
              <a:defRPr sz="2400">
                <a:solidFill>
                  <a:schemeClr val="tx1"/>
                </a:solidFill>
                <a:latin typeface="Tw Cen MT" pitchFamily="34" charset="0"/>
                <a:ea typeface="MS PGothic" pitchFamily="34" charset="-128"/>
              </a:defRPr>
            </a:lvl3pPr>
            <a:lvl4pPr marL="1600200" indent="-228600" eaLnBrk="0" hangingPunct="0">
              <a:defRPr sz="2400">
                <a:solidFill>
                  <a:schemeClr val="tx1"/>
                </a:solidFill>
                <a:latin typeface="Tw Cen MT" pitchFamily="34" charset="0"/>
                <a:ea typeface="MS PGothic" pitchFamily="34" charset="-128"/>
              </a:defRPr>
            </a:lvl4pPr>
            <a:lvl5pPr marL="2057400" indent="-228600" eaLnBrk="0" hangingPunct="0">
              <a:defRPr sz="2400">
                <a:solidFill>
                  <a:schemeClr val="tx1"/>
                </a:solidFill>
                <a:latin typeface="Tw Cen MT"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Tw Cen MT"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Tw Cen MT"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Tw Cen MT"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Tw Cen MT" pitchFamily="34" charset="0"/>
                <a:ea typeface="MS PGothic" pitchFamily="34" charset="-128"/>
              </a:defRPr>
            </a:lvl9pPr>
          </a:lstStyle>
          <a:p>
            <a:pPr algn="ctr" eaLnBrk="1" hangingPunct="1"/>
            <a:r>
              <a:rPr lang="en-US" altLang="en-US" sz="5200" dirty="0" smtClean="0">
                <a:solidFill>
                  <a:schemeClr val="bg1"/>
                </a:solidFill>
              </a:rPr>
              <a:t>Legislative Framework</a:t>
            </a:r>
            <a:endParaRPr lang="en-US" altLang="en-US" sz="5200" dirty="0">
              <a:solidFill>
                <a:schemeClr val="bg1"/>
              </a:solidFill>
            </a:endParaRPr>
          </a:p>
        </p:txBody>
      </p:sp>
      <p:grpSp>
        <p:nvGrpSpPr>
          <p:cNvPr id="2" name="Group 1"/>
          <p:cNvGrpSpPr/>
          <p:nvPr/>
        </p:nvGrpSpPr>
        <p:grpSpPr>
          <a:xfrm>
            <a:off x="1447038" y="1079823"/>
            <a:ext cx="6249924" cy="2895600"/>
            <a:chOff x="1446276" y="1079823"/>
            <a:chExt cx="6249924" cy="2895600"/>
          </a:xfrm>
        </p:grpSpPr>
        <p:pic>
          <p:nvPicPr>
            <p:cNvPr id="12" name="Picture 11" descr="Description: EDSEALC"/>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446276" y="1079823"/>
              <a:ext cx="2743200" cy="2895600"/>
            </a:xfrm>
            <a:prstGeom prst="rect">
              <a:avLst/>
            </a:prstGeom>
            <a:noFill/>
            <a:ln>
              <a:noFill/>
            </a:ln>
          </p:spPr>
        </p:pic>
        <p:pic>
          <p:nvPicPr>
            <p:cNvPr id="7" name="Picture 3" descr="image003"/>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953000" y="1156023"/>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67655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Fostering connections to Success and Increasing Adoptions Act of 2008</a:t>
            </a:r>
            <a:endParaRPr lang="en-US" dirty="0"/>
          </a:p>
        </p:txBody>
      </p:sp>
      <p:sp>
        <p:nvSpPr>
          <p:cNvPr id="3" name="Content Placeholder 2"/>
          <p:cNvSpPr>
            <a:spLocks noGrp="1"/>
          </p:cNvSpPr>
          <p:nvPr>
            <p:ph idx="1"/>
          </p:nvPr>
        </p:nvSpPr>
        <p:spPr>
          <a:xfrm>
            <a:off x="457200" y="1295400"/>
            <a:ext cx="8229600" cy="4876800"/>
          </a:xfrm>
        </p:spPr>
        <p:txBody>
          <a:bodyPr>
            <a:normAutofit fontScale="92500" lnSpcReduction="10000"/>
          </a:bodyPr>
          <a:lstStyle/>
          <a:p>
            <a:pPr marL="274320" indent="0">
              <a:buNone/>
            </a:pPr>
            <a:endParaRPr lang="en-US" sz="1300" dirty="0" smtClean="0"/>
          </a:p>
          <a:p>
            <a:pPr marL="274320" indent="0">
              <a:buNone/>
            </a:pPr>
            <a:r>
              <a:rPr lang="en-US" sz="2800" dirty="0" smtClean="0"/>
              <a:t>Title IV-B/IV-E agencies must make assurances that:</a:t>
            </a:r>
          </a:p>
          <a:p>
            <a:pPr marL="274320" indent="0">
              <a:buNone/>
            </a:pPr>
            <a:endParaRPr lang="en-US" sz="1300" dirty="0" smtClean="0"/>
          </a:p>
          <a:p>
            <a:r>
              <a:rPr lang="en-US" sz="2800" dirty="0" smtClean="0"/>
              <a:t>The child’s placement takes into account the appropriateness of the current educational setting and the proximity to the school of origin;</a:t>
            </a:r>
          </a:p>
          <a:p>
            <a:r>
              <a:rPr lang="en-US" sz="2800" dirty="0" smtClean="0"/>
              <a:t>The agency has coordinated with local education agencies (LEAs) to ensure that a child in foster care remains in his or her school of origin if it is in the child’s best interest; and</a:t>
            </a:r>
          </a:p>
          <a:p>
            <a:r>
              <a:rPr lang="en-US" sz="2800" dirty="0" smtClean="0"/>
              <a:t>If </a:t>
            </a:r>
            <a:r>
              <a:rPr lang="en-US" sz="2800" dirty="0"/>
              <a:t>remaining at the school of origin is not in the </a:t>
            </a:r>
            <a:r>
              <a:rPr lang="en-US" sz="2800" dirty="0" smtClean="0"/>
              <a:t>child’s best interest, the child is immediately enrolled in a new school and records are transferred to the new school</a:t>
            </a:r>
            <a:endParaRPr lang="en-US" sz="2800" dirty="0"/>
          </a:p>
        </p:txBody>
      </p:sp>
      <p:sp>
        <p:nvSpPr>
          <p:cNvPr id="5" name="Slide Number Placeholder 4"/>
          <p:cNvSpPr>
            <a:spLocks noGrp="1"/>
          </p:cNvSpPr>
          <p:nvPr>
            <p:ph type="sldNum" sz="quarter" idx="11"/>
          </p:nvPr>
        </p:nvSpPr>
        <p:spPr/>
        <p:txBody>
          <a:bodyPr/>
          <a:lstStyle/>
          <a:p>
            <a:pPr>
              <a:defRPr/>
            </a:pPr>
            <a:fld id="{D24C62AC-34AC-44FA-925B-65FA1B2D13C3}" type="slidenum">
              <a:rPr lang="en-US" sz="1800" smtClean="0"/>
              <a:pPr>
                <a:defRPr/>
              </a:pPr>
              <a:t>6</a:t>
            </a:fld>
            <a:endParaRPr lang="en-US" sz="1800" dirty="0"/>
          </a:p>
        </p:txBody>
      </p:sp>
    </p:spTree>
    <p:extLst>
      <p:ext uri="{BB962C8B-B14F-4D97-AF65-F5344CB8AC3E}">
        <p14:creationId xmlns:p14="http://schemas.microsoft.com/office/powerpoint/2010/main" val="926556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Every Student Succeeds Act of 2015</a:t>
            </a:r>
            <a:endParaRPr lang="en-US" dirty="0"/>
          </a:p>
        </p:txBody>
      </p:sp>
      <p:sp>
        <p:nvSpPr>
          <p:cNvPr id="3" name="Content Placeholder 2"/>
          <p:cNvSpPr>
            <a:spLocks noGrp="1"/>
          </p:cNvSpPr>
          <p:nvPr>
            <p:ph idx="1"/>
          </p:nvPr>
        </p:nvSpPr>
        <p:spPr>
          <a:xfrm>
            <a:off x="457200" y="914400"/>
            <a:ext cx="8229600" cy="5181600"/>
          </a:xfrm>
        </p:spPr>
        <p:txBody>
          <a:bodyPr>
            <a:noAutofit/>
          </a:bodyPr>
          <a:lstStyle/>
          <a:p>
            <a:r>
              <a:rPr lang="en-US" sz="2600" dirty="0" smtClean="0"/>
              <a:t>Reauthorizes and amends the Elementary and Secondary Education Act of 1965 (ESEA)</a:t>
            </a:r>
          </a:p>
          <a:p>
            <a:r>
              <a:rPr lang="en-US" sz="2600" dirty="0" smtClean="0"/>
              <a:t>Requires States to report on achievement and graduation rates for children in foster care</a:t>
            </a:r>
          </a:p>
          <a:p>
            <a:r>
              <a:rPr lang="en-US" sz="2600" dirty="0" smtClean="0"/>
              <a:t>Includes new foster care provisions that complement requirements in the Fostering Connections Act</a:t>
            </a:r>
          </a:p>
          <a:p>
            <a:pPr lvl="1"/>
            <a:r>
              <a:rPr lang="en-US" sz="2600" dirty="0" smtClean="0"/>
              <a:t>Emphasizes shared agency responsibility/decision-making</a:t>
            </a:r>
          </a:p>
          <a:p>
            <a:pPr lvl="1"/>
            <a:r>
              <a:rPr lang="en-US" sz="2600" b="1" dirty="0" smtClean="0"/>
              <a:t>All education stability provisions must be implemented by December 10, 2016</a:t>
            </a:r>
            <a:endParaRPr lang="en-US" sz="2600" b="1" dirty="0"/>
          </a:p>
        </p:txBody>
      </p:sp>
      <p:sp>
        <p:nvSpPr>
          <p:cNvPr id="5" name="Slide Number Placeholder 4"/>
          <p:cNvSpPr>
            <a:spLocks noGrp="1"/>
          </p:cNvSpPr>
          <p:nvPr>
            <p:ph type="sldNum" sz="quarter" idx="11"/>
          </p:nvPr>
        </p:nvSpPr>
        <p:spPr/>
        <p:txBody>
          <a:bodyPr/>
          <a:lstStyle/>
          <a:p>
            <a:pPr>
              <a:defRPr/>
            </a:pPr>
            <a:fld id="{D24C62AC-34AC-44FA-925B-65FA1B2D13C3}" type="slidenum">
              <a:rPr lang="en-US" sz="1800" smtClean="0"/>
              <a:pPr>
                <a:defRPr/>
              </a:pPr>
              <a:t>7</a:t>
            </a:fld>
            <a:endParaRPr lang="en-US" sz="1800" dirty="0"/>
          </a:p>
        </p:txBody>
      </p:sp>
    </p:spTree>
    <p:extLst>
      <p:ext uri="{BB962C8B-B14F-4D97-AF65-F5344CB8AC3E}">
        <p14:creationId xmlns:p14="http://schemas.microsoft.com/office/powerpoint/2010/main" val="1072766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lgn="ctr">
              <a:defRPr/>
            </a:pPr>
            <a:fld id="{D24C62AC-34AC-44FA-925B-65FA1B2D13C3}" type="slidenum">
              <a:rPr lang="en-US" sz="1800" smtClean="0"/>
              <a:pPr algn="ctr">
                <a:defRPr/>
              </a:pPr>
              <a:t>8</a:t>
            </a:fld>
            <a:endParaRPr lang="en-US" sz="1800" dirty="0"/>
          </a:p>
        </p:txBody>
      </p:sp>
      <p:sp>
        <p:nvSpPr>
          <p:cNvPr id="9" name="TextBox 8"/>
          <p:cNvSpPr txBox="1">
            <a:spLocks noChangeArrowheads="1"/>
          </p:cNvSpPr>
          <p:nvPr/>
        </p:nvSpPr>
        <p:spPr bwMode="auto">
          <a:xfrm>
            <a:off x="914400" y="4114800"/>
            <a:ext cx="73152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w Cen MT" pitchFamily="34" charset="0"/>
                <a:ea typeface="MS PGothic" pitchFamily="34" charset="-128"/>
              </a:defRPr>
            </a:lvl1pPr>
            <a:lvl2pPr marL="742950" indent="-285750" eaLnBrk="0" hangingPunct="0">
              <a:defRPr sz="2400">
                <a:solidFill>
                  <a:schemeClr val="tx1"/>
                </a:solidFill>
                <a:latin typeface="Tw Cen MT" pitchFamily="34" charset="0"/>
                <a:ea typeface="MS PGothic" pitchFamily="34" charset="-128"/>
              </a:defRPr>
            </a:lvl2pPr>
            <a:lvl3pPr marL="1143000" indent="-228600" eaLnBrk="0" hangingPunct="0">
              <a:defRPr sz="2400">
                <a:solidFill>
                  <a:schemeClr val="tx1"/>
                </a:solidFill>
                <a:latin typeface="Tw Cen MT" pitchFamily="34" charset="0"/>
                <a:ea typeface="MS PGothic" pitchFamily="34" charset="-128"/>
              </a:defRPr>
            </a:lvl3pPr>
            <a:lvl4pPr marL="1600200" indent="-228600" eaLnBrk="0" hangingPunct="0">
              <a:defRPr sz="2400">
                <a:solidFill>
                  <a:schemeClr val="tx1"/>
                </a:solidFill>
                <a:latin typeface="Tw Cen MT" pitchFamily="34" charset="0"/>
                <a:ea typeface="MS PGothic" pitchFamily="34" charset="-128"/>
              </a:defRPr>
            </a:lvl4pPr>
            <a:lvl5pPr marL="2057400" indent="-228600" eaLnBrk="0" hangingPunct="0">
              <a:defRPr sz="2400">
                <a:solidFill>
                  <a:schemeClr val="tx1"/>
                </a:solidFill>
                <a:latin typeface="Tw Cen MT"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Tw Cen MT"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Tw Cen MT"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Tw Cen MT"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Tw Cen MT" pitchFamily="34" charset="0"/>
                <a:ea typeface="MS PGothic" pitchFamily="34" charset="-128"/>
              </a:defRPr>
            </a:lvl9pPr>
          </a:lstStyle>
          <a:p>
            <a:pPr algn="ctr" eaLnBrk="1" hangingPunct="1"/>
            <a:r>
              <a:rPr lang="en-US" altLang="en-US" sz="5200" dirty="0" smtClean="0">
                <a:solidFill>
                  <a:schemeClr val="bg1"/>
                </a:solidFill>
              </a:rPr>
              <a:t>Educational Stability </a:t>
            </a:r>
          </a:p>
          <a:p>
            <a:pPr algn="ctr" eaLnBrk="1" hangingPunct="1"/>
            <a:r>
              <a:rPr lang="en-US" altLang="en-US" sz="5200" dirty="0" smtClean="0">
                <a:solidFill>
                  <a:schemeClr val="bg1"/>
                </a:solidFill>
              </a:rPr>
              <a:t>Joint Guidance</a:t>
            </a:r>
            <a:endParaRPr lang="en-US" altLang="en-US" sz="5200" dirty="0">
              <a:solidFill>
                <a:schemeClr val="bg1"/>
              </a:solidFill>
            </a:endParaRPr>
          </a:p>
        </p:txBody>
      </p:sp>
      <p:grpSp>
        <p:nvGrpSpPr>
          <p:cNvPr id="2" name="Group 1"/>
          <p:cNvGrpSpPr/>
          <p:nvPr/>
        </p:nvGrpSpPr>
        <p:grpSpPr>
          <a:xfrm>
            <a:off x="1447038" y="1079823"/>
            <a:ext cx="6249924" cy="2895600"/>
            <a:chOff x="1446276" y="1079823"/>
            <a:chExt cx="6249924" cy="2895600"/>
          </a:xfrm>
        </p:grpSpPr>
        <p:pic>
          <p:nvPicPr>
            <p:cNvPr id="12" name="Picture 11" descr="Description: EDSEALC"/>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1446276" y="1079823"/>
              <a:ext cx="2743200" cy="2895600"/>
            </a:xfrm>
            <a:prstGeom prst="rect">
              <a:avLst/>
            </a:prstGeom>
            <a:noFill/>
            <a:ln>
              <a:noFill/>
            </a:ln>
          </p:spPr>
        </p:pic>
        <p:pic>
          <p:nvPicPr>
            <p:cNvPr id="7" name="Picture 3" descr="image003"/>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953000" y="1156023"/>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22696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Joint Guidance: An Overview</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8580964"/>
              </p:ext>
            </p:extLst>
          </p:nvPr>
        </p:nvGraphicFramePr>
        <p:xfrm>
          <a:off x="914400" y="990603"/>
          <a:ext cx="7315200" cy="4420649"/>
        </p:xfrm>
        <a:graphic>
          <a:graphicData uri="http://schemas.openxmlformats.org/drawingml/2006/table">
            <a:tbl>
              <a:tblPr firstRow="1" bandRow="1">
                <a:tableStyleId>{5C22544A-7EE6-4342-B048-85BDC9FD1C3A}</a:tableStyleId>
              </a:tblPr>
              <a:tblGrid>
                <a:gridCol w="4800600"/>
                <a:gridCol w="2514600"/>
              </a:tblGrid>
              <a:tr h="435112">
                <a:tc gridSpan="2">
                  <a:txBody>
                    <a:bodyPr/>
                    <a:lstStyle/>
                    <a:p>
                      <a:pPr algn="l"/>
                      <a:r>
                        <a:rPr lang="en-US" sz="2400" dirty="0" smtClean="0">
                          <a:latin typeface="Tw Cen MT" panose="020B0602020104020603" pitchFamily="34" charset="0"/>
                        </a:rPr>
                        <a:t>Table of Contents</a:t>
                      </a:r>
                      <a:endParaRPr lang="en-US" sz="2400" dirty="0">
                        <a:latin typeface="Tw Cen MT" panose="020B0602020104020603" pitchFamily="34" charset="0"/>
                      </a:endParaRPr>
                    </a:p>
                  </a:txBody>
                  <a:tcPr anchor="ctr"/>
                </a:tc>
                <a:tc hMerge="1">
                  <a:txBody>
                    <a:bodyPr/>
                    <a:lstStyle/>
                    <a:p>
                      <a:pPr algn="ctr"/>
                      <a:endParaRPr lang="en-US" dirty="0">
                        <a:latin typeface="Tw Cen MT" panose="020B0602020104020603" pitchFamily="34" charset="0"/>
                      </a:endParaRPr>
                    </a:p>
                  </a:txBody>
                  <a:tcPr anchor="ctr"/>
                </a:tc>
              </a:tr>
              <a:tr h="435112">
                <a:tc>
                  <a:txBody>
                    <a:bodyPr/>
                    <a:lstStyle/>
                    <a:p>
                      <a:pPr algn="l"/>
                      <a:r>
                        <a:rPr lang="en-US" sz="2200" dirty="0" smtClean="0">
                          <a:latin typeface="Tw Cen MT" panose="020B0602020104020603" pitchFamily="34" charset="0"/>
                        </a:rPr>
                        <a:t>Educational Stability</a:t>
                      </a:r>
                      <a:endParaRPr lang="en-US" sz="2200" dirty="0">
                        <a:latin typeface="Tw Cen MT" panose="020B0602020104020603" pitchFamily="34" charset="0"/>
                      </a:endParaRPr>
                    </a:p>
                  </a:txBody>
                  <a:tcPr anchor="ctr"/>
                </a:tc>
                <a:tc>
                  <a:txBody>
                    <a:bodyPr/>
                    <a:lstStyle/>
                    <a:p>
                      <a:pPr algn="l"/>
                      <a:r>
                        <a:rPr lang="en-US" sz="2200" dirty="0" smtClean="0">
                          <a:latin typeface="Tw Cen MT" panose="020B0602020104020603" pitchFamily="34" charset="0"/>
                        </a:rPr>
                        <a:t>Questions 1 – 9 </a:t>
                      </a:r>
                      <a:endParaRPr lang="en-US" sz="2200" dirty="0">
                        <a:latin typeface="Tw Cen MT" panose="020B0602020104020603" pitchFamily="34" charset="0"/>
                      </a:endParaRPr>
                    </a:p>
                  </a:txBody>
                  <a:tcPr anchor="ctr"/>
                </a:tc>
              </a:tr>
              <a:tr h="435112">
                <a:tc>
                  <a:txBody>
                    <a:bodyPr/>
                    <a:lstStyle/>
                    <a:p>
                      <a:pPr algn="l"/>
                      <a:r>
                        <a:rPr lang="en-US" sz="2200" dirty="0" smtClean="0">
                          <a:latin typeface="Tw Cen MT" panose="020B0602020104020603" pitchFamily="34" charset="0"/>
                        </a:rPr>
                        <a:t>School of Origin</a:t>
                      </a:r>
                      <a:endParaRPr lang="en-US" sz="2200" dirty="0">
                        <a:latin typeface="Tw Cen MT" panose="020B0602020104020603" pitchFamily="34" charset="0"/>
                      </a:endParaRPr>
                    </a:p>
                  </a:txBody>
                  <a:tcPr anchor="ctr"/>
                </a:tc>
                <a:tc>
                  <a:txBody>
                    <a:bodyPr/>
                    <a:lstStyle/>
                    <a:p>
                      <a:pPr algn="l"/>
                      <a:r>
                        <a:rPr lang="en-US" sz="2200" dirty="0" smtClean="0">
                          <a:latin typeface="Tw Cen MT" panose="020B0602020104020603" pitchFamily="34" charset="0"/>
                        </a:rPr>
                        <a:t>Questions 10 – 11 </a:t>
                      </a:r>
                    </a:p>
                  </a:txBody>
                  <a:tcPr anchor="ctr"/>
                </a:tc>
              </a:tr>
              <a:tr h="435112">
                <a:tc>
                  <a:txBody>
                    <a:bodyPr/>
                    <a:lstStyle/>
                    <a:p>
                      <a:pPr algn="l"/>
                      <a:r>
                        <a:rPr lang="en-US" sz="2200" dirty="0" smtClean="0">
                          <a:latin typeface="Tw Cen MT" panose="020B0602020104020603" pitchFamily="34" charset="0"/>
                        </a:rPr>
                        <a:t>Best Interest Determination</a:t>
                      </a:r>
                      <a:endParaRPr lang="en-US" sz="2200" dirty="0">
                        <a:latin typeface="Tw Cen MT" panose="020B0602020104020603" pitchFamily="34" charset="0"/>
                      </a:endParaRPr>
                    </a:p>
                  </a:txBody>
                  <a:tcPr anchor="ctr"/>
                </a:tc>
                <a:tc>
                  <a:txBody>
                    <a:bodyPr/>
                    <a:lstStyle/>
                    <a:p>
                      <a:pPr algn="l"/>
                      <a:r>
                        <a:rPr lang="en-US" sz="2200" dirty="0" smtClean="0">
                          <a:latin typeface="Tw Cen MT" panose="020B0602020104020603" pitchFamily="34" charset="0"/>
                        </a:rPr>
                        <a:t>Questions</a:t>
                      </a:r>
                      <a:r>
                        <a:rPr lang="en-US" sz="2200" baseline="0" dirty="0" smtClean="0">
                          <a:latin typeface="Tw Cen MT" panose="020B0602020104020603" pitchFamily="34" charset="0"/>
                        </a:rPr>
                        <a:t> 12 – 17 </a:t>
                      </a:r>
                      <a:endParaRPr lang="en-US" sz="2200" dirty="0">
                        <a:latin typeface="Tw Cen MT" panose="020B0602020104020603" pitchFamily="34" charset="0"/>
                      </a:endParaRPr>
                    </a:p>
                  </a:txBody>
                  <a:tcPr anchor="ctr"/>
                </a:tc>
              </a:tr>
              <a:tr h="435112">
                <a:tc>
                  <a:txBody>
                    <a:bodyPr/>
                    <a:lstStyle/>
                    <a:p>
                      <a:pPr algn="l"/>
                      <a:r>
                        <a:rPr lang="en-US" sz="2200" dirty="0" smtClean="0">
                          <a:latin typeface="Tw Cen MT" panose="020B0602020104020603" pitchFamily="34" charset="0"/>
                        </a:rPr>
                        <a:t>Dispute Resolution</a:t>
                      </a:r>
                      <a:endParaRPr lang="en-US" sz="2200" dirty="0">
                        <a:latin typeface="Tw Cen MT" panose="020B0602020104020603" pitchFamily="34" charset="0"/>
                      </a:endParaRPr>
                    </a:p>
                  </a:txBody>
                  <a:tcPr anchor="ctr"/>
                </a:tc>
                <a:tc>
                  <a:txBody>
                    <a:bodyPr/>
                    <a:lstStyle/>
                    <a:p>
                      <a:pPr algn="l"/>
                      <a:r>
                        <a:rPr lang="en-US" sz="2200" dirty="0" smtClean="0">
                          <a:latin typeface="Tw Cen MT" panose="020B0602020104020603" pitchFamily="34" charset="0"/>
                        </a:rPr>
                        <a:t>Questions 18 – 20 </a:t>
                      </a:r>
                      <a:endParaRPr lang="en-US" sz="2200" dirty="0">
                        <a:latin typeface="Tw Cen MT" panose="020B0602020104020603" pitchFamily="34" charset="0"/>
                      </a:endParaRPr>
                    </a:p>
                  </a:txBody>
                  <a:tcPr anchor="ctr"/>
                </a:tc>
              </a:tr>
              <a:tr h="435112">
                <a:tc>
                  <a:txBody>
                    <a:bodyPr/>
                    <a:lstStyle/>
                    <a:p>
                      <a:pPr algn="l"/>
                      <a:r>
                        <a:rPr lang="en-US" sz="2200" dirty="0" smtClean="0">
                          <a:latin typeface="Tw Cen MT" panose="020B0602020104020603" pitchFamily="34" charset="0"/>
                        </a:rPr>
                        <a:t>Transportation</a:t>
                      </a:r>
                      <a:endParaRPr lang="en-US" sz="2200" dirty="0">
                        <a:latin typeface="Tw Cen MT" panose="020B0602020104020603" pitchFamily="34" charset="0"/>
                      </a:endParaRPr>
                    </a:p>
                  </a:txBody>
                  <a:tcPr anchor="ctr"/>
                </a:tc>
                <a:tc>
                  <a:txBody>
                    <a:bodyPr/>
                    <a:lstStyle/>
                    <a:p>
                      <a:pPr algn="l"/>
                      <a:r>
                        <a:rPr lang="en-US" sz="2200" dirty="0" smtClean="0">
                          <a:latin typeface="Tw Cen MT" panose="020B0602020104020603" pitchFamily="34" charset="0"/>
                        </a:rPr>
                        <a:t>Questions 21 – 32 </a:t>
                      </a:r>
                      <a:endParaRPr lang="en-US" sz="2200" dirty="0">
                        <a:latin typeface="Tw Cen MT" panose="020B0602020104020603" pitchFamily="34" charset="0"/>
                      </a:endParaRPr>
                    </a:p>
                  </a:txBody>
                  <a:tcPr anchor="ctr"/>
                </a:tc>
              </a:tr>
              <a:tr h="482553">
                <a:tc>
                  <a:txBody>
                    <a:bodyPr/>
                    <a:lstStyle/>
                    <a:p>
                      <a:pPr algn="l"/>
                      <a:r>
                        <a:rPr lang="en-US" sz="2200" dirty="0" smtClean="0">
                          <a:latin typeface="Tw Cen MT" panose="020B0602020104020603" pitchFamily="34" charset="0"/>
                        </a:rPr>
                        <a:t>Immediate Enrollment/Records</a:t>
                      </a:r>
                      <a:r>
                        <a:rPr lang="en-US" sz="2200" baseline="0" dirty="0" smtClean="0">
                          <a:latin typeface="Tw Cen MT" panose="020B0602020104020603" pitchFamily="34" charset="0"/>
                        </a:rPr>
                        <a:t> Transfer</a:t>
                      </a:r>
                      <a:endParaRPr lang="en-US" sz="2200" dirty="0">
                        <a:latin typeface="Tw Cen MT" panose="020B0602020104020603" pitchFamily="34" charset="0"/>
                      </a:endParaRPr>
                    </a:p>
                  </a:txBody>
                  <a:tcPr anchor="ctr"/>
                </a:tc>
                <a:tc>
                  <a:txBody>
                    <a:bodyPr/>
                    <a:lstStyle/>
                    <a:p>
                      <a:pPr algn="l"/>
                      <a:r>
                        <a:rPr lang="en-US" sz="2200" dirty="0" smtClean="0">
                          <a:latin typeface="Tw Cen MT" panose="020B0602020104020603" pitchFamily="34" charset="0"/>
                        </a:rPr>
                        <a:t>Question</a:t>
                      </a:r>
                      <a:r>
                        <a:rPr lang="en-US" sz="2200" baseline="0" dirty="0" smtClean="0">
                          <a:latin typeface="Tw Cen MT" panose="020B0602020104020603" pitchFamily="34" charset="0"/>
                        </a:rPr>
                        <a:t> 33</a:t>
                      </a:r>
                      <a:endParaRPr lang="en-US" sz="2200" dirty="0">
                        <a:latin typeface="Tw Cen MT" panose="020B0602020104020603" pitchFamily="34" charset="0"/>
                      </a:endParaRPr>
                    </a:p>
                  </a:txBody>
                  <a:tcPr anchor="ctr"/>
                </a:tc>
              </a:tr>
              <a:tr h="435112">
                <a:tc>
                  <a:txBody>
                    <a:bodyPr/>
                    <a:lstStyle/>
                    <a:p>
                      <a:pPr algn="l"/>
                      <a:r>
                        <a:rPr lang="en-US" sz="2200" dirty="0" smtClean="0">
                          <a:latin typeface="Tw Cen MT" panose="020B0602020104020603" pitchFamily="34" charset="0"/>
                        </a:rPr>
                        <a:t>Points</a:t>
                      </a:r>
                      <a:r>
                        <a:rPr lang="en-US" sz="2200" baseline="0" dirty="0" smtClean="0">
                          <a:latin typeface="Tw Cen MT" panose="020B0602020104020603" pitchFamily="34" charset="0"/>
                        </a:rPr>
                        <a:t> of Contact (POCs)</a:t>
                      </a:r>
                      <a:endParaRPr lang="en-US" sz="2200" dirty="0">
                        <a:latin typeface="Tw Cen MT" panose="020B0602020104020603" pitchFamily="34" charset="0"/>
                      </a:endParaRPr>
                    </a:p>
                  </a:txBody>
                  <a:tcPr anchor="ctr"/>
                </a:tc>
                <a:tc>
                  <a:txBody>
                    <a:bodyPr/>
                    <a:lstStyle/>
                    <a:p>
                      <a:pPr algn="l"/>
                      <a:r>
                        <a:rPr lang="en-US" sz="2200" dirty="0" smtClean="0">
                          <a:latin typeface="Tw Cen MT" panose="020B0602020104020603" pitchFamily="34" charset="0"/>
                        </a:rPr>
                        <a:t>Questions 34 – 37 </a:t>
                      </a:r>
                      <a:endParaRPr lang="en-US" sz="2200" dirty="0">
                        <a:latin typeface="Tw Cen MT" panose="020B0602020104020603" pitchFamily="34" charset="0"/>
                      </a:endParaRPr>
                    </a:p>
                  </a:txBody>
                  <a:tcPr anchor="ctr"/>
                </a:tc>
              </a:tr>
              <a:tr h="435112">
                <a:tc>
                  <a:txBody>
                    <a:bodyPr/>
                    <a:lstStyle/>
                    <a:p>
                      <a:pPr algn="l"/>
                      <a:r>
                        <a:rPr lang="en-US" sz="2200" dirty="0" smtClean="0">
                          <a:latin typeface="Tw Cen MT" panose="020B0602020104020603" pitchFamily="34" charset="0"/>
                        </a:rPr>
                        <a:t>Student</a:t>
                      </a:r>
                      <a:r>
                        <a:rPr lang="en-US" sz="2200" baseline="0" dirty="0" smtClean="0">
                          <a:latin typeface="Tw Cen MT" panose="020B0602020104020603" pitchFamily="34" charset="0"/>
                        </a:rPr>
                        <a:t> Data and Privacy</a:t>
                      </a:r>
                      <a:endParaRPr lang="en-US" sz="2200" dirty="0">
                        <a:latin typeface="Tw Cen MT" panose="020B0602020104020603" pitchFamily="34" charset="0"/>
                      </a:endParaRPr>
                    </a:p>
                  </a:txBody>
                  <a:tcPr anchor="ctr"/>
                </a:tc>
                <a:tc>
                  <a:txBody>
                    <a:bodyPr/>
                    <a:lstStyle/>
                    <a:p>
                      <a:pPr algn="l"/>
                      <a:r>
                        <a:rPr lang="en-US" sz="2200" dirty="0" smtClean="0">
                          <a:latin typeface="Tw Cen MT" panose="020B0602020104020603" pitchFamily="34" charset="0"/>
                        </a:rPr>
                        <a:t>Question 38</a:t>
                      </a:r>
                      <a:endParaRPr lang="en-US" sz="2200" dirty="0">
                        <a:latin typeface="Tw Cen MT" panose="020B0602020104020603" pitchFamily="34" charset="0"/>
                      </a:endParaRPr>
                    </a:p>
                  </a:txBody>
                  <a:tcPr anchor="ctr"/>
                </a:tc>
              </a:tr>
              <a:tr h="435112">
                <a:tc>
                  <a:txBody>
                    <a:bodyPr/>
                    <a:lstStyle/>
                    <a:p>
                      <a:pPr algn="l"/>
                      <a:r>
                        <a:rPr lang="en-US" sz="2200" dirty="0" smtClean="0">
                          <a:latin typeface="Tw Cen MT" panose="020B0602020104020603" pitchFamily="34" charset="0"/>
                        </a:rPr>
                        <a:t>Collaboration</a:t>
                      </a:r>
                      <a:endParaRPr lang="en-US" sz="2200" dirty="0">
                        <a:latin typeface="Tw Cen MT" panose="020B0602020104020603" pitchFamily="34" charset="0"/>
                      </a:endParaRPr>
                    </a:p>
                  </a:txBody>
                  <a:tcPr anchor="ctr"/>
                </a:tc>
                <a:tc>
                  <a:txBody>
                    <a:bodyPr/>
                    <a:lstStyle/>
                    <a:p>
                      <a:pPr algn="l"/>
                      <a:r>
                        <a:rPr lang="en-US" sz="2200" dirty="0" smtClean="0">
                          <a:latin typeface="Tw Cen MT" panose="020B0602020104020603" pitchFamily="34" charset="0"/>
                        </a:rPr>
                        <a:t>Questions 39 – 40 </a:t>
                      </a:r>
                      <a:endParaRPr lang="en-US" sz="2200" dirty="0">
                        <a:latin typeface="Tw Cen MT" panose="020B0602020104020603" pitchFamily="34" charset="0"/>
                      </a:endParaRPr>
                    </a:p>
                  </a:txBody>
                  <a:tcPr anchor="ctr"/>
                </a:tc>
              </a:tr>
            </a:tbl>
          </a:graphicData>
        </a:graphic>
      </p:graphicFrame>
      <p:sp>
        <p:nvSpPr>
          <p:cNvPr id="5" name="Slide Number Placeholder 4"/>
          <p:cNvSpPr>
            <a:spLocks noGrp="1"/>
          </p:cNvSpPr>
          <p:nvPr>
            <p:ph type="sldNum" sz="quarter" idx="11"/>
          </p:nvPr>
        </p:nvSpPr>
        <p:spPr/>
        <p:txBody>
          <a:bodyPr/>
          <a:lstStyle/>
          <a:p>
            <a:pPr>
              <a:defRPr/>
            </a:pPr>
            <a:fld id="{D24C62AC-34AC-44FA-925B-65FA1B2D13C3}" type="slidenum">
              <a:rPr lang="en-US" sz="1800" smtClean="0"/>
              <a:pPr>
                <a:defRPr/>
              </a:pPr>
              <a:t>9</a:t>
            </a:fld>
            <a:endParaRPr lang="en-US" sz="1800" dirty="0"/>
          </a:p>
        </p:txBody>
      </p:sp>
      <p:sp>
        <p:nvSpPr>
          <p:cNvPr id="8" name="Rounded Rectangle 7"/>
          <p:cNvSpPr/>
          <p:nvPr/>
        </p:nvSpPr>
        <p:spPr>
          <a:xfrm>
            <a:off x="533400" y="5638800"/>
            <a:ext cx="8153400" cy="609601"/>
          </a:xfrm>
          <a:prstGeom prst="roundRect">
            <a:avLst/>
          </a:prstGeom>
          <a:ln>
            <a:solidFill>
              <a:srgbClr val="2CB24C"/>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latin typeface="Tw Cen MT" panose="020B0602020104020603" pitchFamily="34" charset="0"/>
              </a:rPr>
              <a:t/>
            </a:r>
            <a:br>
              <a:rPr lang="en-US" b="1" dirty="0" smtClean="0">
                <a:latin typeface="Tw Cen MT" panose="020B0602020104020603" pitchFamily="34" charset="0"/>
              </a:rPr>
            </a:br>
            <a:r>
              <a:rPr lang="en-US" sz="2000" b="1" dirty="0" smtClean="0">
                <a:latin typeface="Tw Cen MT" panose="020B0602020104020603" pitchFamily="34" charset="0"/>
              </a:rPr>
              <a:t>Access the joint guidance here:</a:t>
            </a:r>
            <a:r>
              <a:rPr lang="en-US" b="1" dirty="0" smtClean="0">
                <a:latin typeface="Tw Cen MT" panose="020B0602020104020603" pitchFamily="34" charset="0"/>
              </a:rPr>
              <a:t/>
            </a:r>
            <a:br>
              <a:rPr lang="en-US" b="1" dirty="0" smtClean="0">
                <a:latin typeface="Tw Cen MT" panose="020B0602020104020603" pitchFamily="34" charset="0"/>
              </a:rPr>
            </a:br>
            <a:r>
              <a:rPr lang="en-US" dirty="0" smtClean="0">
                <a:latin typeface="Tw Cen MT" panose="020B0602020104020603" pitchFamily="34" charset="0"/>
              </a:rPr>
              <a:t>http</a:t>
            </a:r>
            <a:r>
              <a:rPr lang="en-US" dirty="0">
                <a:latin typeface="Tw Cen MT" panose="020B0602020104020603" pitchFamily="34" charset="0"/>
              </a:rPr>
              <a:t>://</a:t>
            </a:r>
            <a:r>
              <a:rPr lang="en-US" dirty="0" smtClean="0">
                <a:latin typeface="Tw Cen MT" panose="020B0602020104020603" pitchFamily="34" charset="0"/>
              </a:rPr>
              <a:t>www2.ed.gov/policy/elsec/leg/essa/edhhsfostercarenonregulatorguide.pdf</a:t>
            </a:r>
          </a:p>
          <a:p>
            <a:pPr algn="ctr"/>
            <a:endParaRPr lang="en-US" b="1" dirty="0">
              <a:latin typeface="Tw Cen MT" panose="020B0602020104020603" pitchFamily="34" charset="0"/>
            </a:endParaRPr>
          </a:p>
        </p:txBody>
      </p:sp>
    </p:spTree>
    <p:extLst>
      <p:ext uri="{BB962C8B-B14F-4D97-AF65-F5344CB8AC3E}">
        <p14:creationId xmlns:p14="http://schemas.microsoft.com/office/powerpoint/2010/main" val="3460737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pt of Ed">
  <a:themeElements>
    <a:clrScheme name="Dept of Ed">
      <a:dk1>
        <a:srgbClr val="333333"/>
      </a:dk1>
      <a:lt1>
        <a:sysClr val="window" lastClr="FFFFFF"/>
      </a:lt1>
      <a:dk2>
        <a:srgbClr val="000000"/>
      </a:dk2>
      <a:lt2>
        <a:srgbClr val="E6E6E6"/>
      </a:lt2>
      <a:accent1>
        <a:srgbClr val="0C4790"/>
      </a:accent1>
      <a:accent2>
        <a:srgbClr val="038A00"/>
      </a:accent2>
      <a:accent3>
        <a:srgbClr val="F1990D"/>
      </a:accent3>
      <a:accent4>
        <a:srgbClr val="5B638A"/>
      </a:accent4>
      <a:accent5>
        <a:srgbClr val="70BD2F"/>
      </a:accent5>
      <a:accent6>
        <a:srgbClr val="688FAA"/>
      </a:accent6>
      <a:hlink>
        <a:srgbClr val="0C4790"/>
      </a:hlink>
      <a:folHlink>
        <a:srgbClr val="5B638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923</TotalTime>
  <Words>1499</Words>
  <Application>Microsoft Office PowerPoint</Application>
  <PresentationFormat>On-screen Show (4:3)</PresentationFormat>
  <Paragraphs>221</Paragraphs>
  <Slides>30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ＭＳ Ｐゴシック</vt:lpstr>
      <vt:lpstr>ＭＳ Ｐゴシック</vt:lpstr>
      <vt:lpstr>Arial</vt:lpstr>
      <vt:lpstr>Calibri</vt:lpstr>
      <vt:lpstr>Tw Cen MT</vt:lpstr>
      <vt:lpstr>Wingdings</vt:lpstr>
      <vt:lpstr>Office Theme</vt:lpstr>
      <vt:lpstr>Dept of Ed</vt:lpstr>
      <vt:lpstr>PowerPoint Presentation</vt:lpstr>
      <vt:lpstr>Today’s Presenters</vt:lpstr>
      <vt:lpstr>Today’s Agenda</vt:lpstr>
      <vt:lpstr>Children in Foster Care</vt:lpstr>
      <vt:lpstr>PowerPoint Presentation</vt:lpstr>
      <vt:lpstr>Fostering connections to Success and Increasing Adoptions Act of 2008</vt:lpstr>
      <vt:lpstr>Every Student Succeeds Act of 2015</vt:lpstr>
      <vt:lpstr>PowerPoint Presentation</vt:lpstr>
      <vt:lpstr>Joint Guidance: An Overview</vt:lpstr>
      <vt:lpstr>Best interest determinations</vt:lpstr>
      <vt:lpstr>Best interest determinations</vt:lpstr>
      <vt:lpstr>Best interest determinations</vt:lpstr>
      <vt:lpstr>Transportation procedures</vt:lpstr>
      <vt:lpstr>Transportation requirements</vt:lpstr>
      <vt:lpstr>Transportation requirements</vt:lpstr>
      <vt:lpstr>Immediate enrollment</vt:lpstr>
      <vt:lpstr>Immediate enrollment</vt:lpstr>
      <vt:lpstr>Point of Contact (POC)</vt:lpstr>
      <vt:lpstr>Point of Contact (POC)</vt:lpstr>
      <vt:lpstr>Point of Contact (POC)</vt:lpstr>
      <vt:lpstr>Effective collaboration</vt:lpstr>
      <vt:lpstr>PowerPoint Presentation</vt:lpstr>
      <vt:lpstr>Insight from the Field</vt:lpstr>
      <vt:lpstr>insight from the field</vt:lpstr>
      <vt:lpstr>insight from the field</vt:lpstr>
      <vt:lpstr>PowerPoint Presentation</vt:lpstr>
      <vt:lpstr>Joint ED-HHS Webinar Series</vt:lpstr>
      <vt:lpstr>Questions about implementation?</vt:lpstr>
      <vt:lpstr>PowerPoint Presentation</vt:lpstr>
      <vt:lpstr>PowerPoint Presentation</vt:lpstr>
    </vt:vector>
  </TitlesOfParts>
  <Company>DHHS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Educational Stability for Children in Foster Care:  An Overview of the Joint Guidance</dc:title>
  <dc:creator>Bryan Thurmond</dc:creator>
  <cp:lastModifiedBy>Chiamulera, Claire</cp:lastModifiedBy>
  <cp:revision>97</cp:revision>
  <dcterms:created xsi:type="dcterms:W3CDTF">2016-07-19T14:36:52Z</dcterms:created>
  <dcterms:modified xsi:type="dcterms:W3CDTF">2016-07-27T23:33:14Z</dcterms:modified>
</cp:coreProperties>
</file>